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3" r:id="rId2"/>
  </p:sldMasterIdLst>
  <p:notesMasterIdLst>
    <p:notesMasterId r:id="rId57"/>
  </p:notesMasterIdLst>
  <p:sldIdLst>
    <p:sldId id="256" r:id="rId3"/>
    <p:sldId id="759" r:id="rId4"/>
    <p:sldId id="321" r:id="rId5"/>
    <p:sldId id="397" r:id="rId6"/>
    <p:sldId id="474" r:id="rId7"/>
    <p:sldId id="739" r:id="rId8"/>
    <p:sldId id="323" r:id="rId9"/>
    <p:sldId id="741" r:id="rId10"/>
    <p:sldId id="742" r:id="rId11"/>
    <p:sldId id="743" r:id="rId12"/>
    <p:sldId id="744" r:id="rId13"/>
    <p:sldId id="746" r:id="rId14"/>
    <p:sldId id="740" r:id="rId15"/>
    <p:sldId id="500" r:id="rId16"/>
    <p:sldId id="747" r:id="rId17"/>
    <p:sldId id="738" r:id="rId18"/>
    <p:sldId id="748" r:id="rId19"/>
    <p:sldId id="745" r:id="rId20"/>
    <p:sldId id="761" r:id="rId21"/>
    <p:sldId id="749" r:id="rId22"/>
    <p:sldId id="258" r:id="rId23"/>
    <p:sldId id="260" r:id="rId24"/>
    <p:sldId id="261" r:id="rId25"/>
    <p:sldId id="262" r:id="rId26"/>
    <p:sldId id="264" r:id="rId27"/>
    <p:sldId id="267" r:id="rId28"/>
    <p:sldId id="268" r:id="rId29"/>
    <p:sldId id="750" r:id="rId30"/>
    <p:sldId id="513" r:id="rId31"/>
    <p:sldId id="514" r:id="rId32"/>
    <p:sldId id="751" r:id="rId33"/>
    <p:sldId id="294" r:id="rId34"/>
    <p:sldId id="295" r:id="rId35"/>
    <p:sldId id="296" r:id="rId36"/>
    <p:sldId id="302" r:id="rId37"/>
    <p:sldId id="298" r:id="rId38"/>
    <p:sldId id="312" r:id="rId39"/>
    <p:sldId id="316" r:id="rId40"/>
    <p:sldId id="317" r:id="rId41"/>
    <p:sldId id="319" r:id="rId42"/>
    <p:sldId id="760" r:id="rId43"/>
    <p:sldId id="752" r:id="rId44"/>
    <p:sldId id="341" r:id="rId45"/>
    <p:sldId id="754" r:id="rId46"/>
    <p:sldId id="356" r:id="rId47"/>
    <p:sldId id="755" r:id="rId48"/>
    <p:sldId id="756" r:id="rId49"/>
    <p:sldId id="324" r:id="rId50"/>
    <p:sldId id="757" r:id="rId51"/>
    <p:sldId id="753" r:id="rId52"/>
    <p:sldId id="758" r:id="rId53"/>
    <p:sldId id="499" r:id="rId54"/>
    <p:sldId id="367" r:id="rId55"/>
    <p:sldId id="368" r:id="rId5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5220"/>
    <a:srgbClr val="7B98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75" autoAdjust="0"/>
    <p:restoredTop sz="95000" autoAdjust="0"/>
  </p:normalViewPr>
  <p:slideViewPr>
    <p:cSldViewPr>
      <p:cViewPr>
        <p:scale>
          <a:sx n="125" d="100"/>
          <a:sy n="125" d="100"/>
        </p:scale>
        <p:origin x="768" y="-456"/>
      </p:cViewPr>
      <p:guideLst/>
    </p:cSldViewPr>
  </p:slideViewPr>
  <p:outlineViewPr>
    <p:cViewPr>
      <p:scale>
        <a:sx n="33" d="100"/>
        <a:sy n="33" d="100"/>
      </p:scale>
      <p:origin x="0" y="-53488"/>
    </p:cViewPr>
  </p:outlineViewPr>
  <p:notesTextViewPr>
    <p:cViewPr>
      <p:scale>
        <a:sx n="110" d="100"/>
        <a:sy n="11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8FF986-0E5A-B64C-B3E3-AE4E96CF9F23}" type="doc">
      <dgm:prSet loTypeId="urn:microsoft.com/office/officeart/2005/8/layout/pyramid2" loCatId="" qsTypeId="urn:microsoft.com/office/officeart/2005/8/quickstyle/simple1" qsCatId="simple" csTypeId="urn:microsoft.com/office/officeart/2005/8/colors/accent1_2" csCatId="accent1" phldr="1"/>
      <dgm:spPr/>
    </dgm:pt>
    <dgm:pt modelId="{D7066FB4-96FE-ED40-88D3-091FE2F6E4C3}">
      <dgm:prSet phldrT="[Text]"/>
      <dgm:spPr/>
      <dgm:t>
        <a:bodyPr/>
        <a:lstStyle/>
        <a:p>
          <a:r>
            <a:rPr lang="en-US" dirty="0"/>
            <a:t>Single </a:t>
          </a:r>
          <a:r>
            <a:rPr lang="en-US"/>
            <a:t>Page Application</a:t>
          </a:r>
          <a:endParaRPr lang="en-US" dirty="0"/>
        </a:p>
      </dgm:t>
    </dgm:pt>
    <dgm:pt modelId="{C0793ACC-7886-924D-8D6D-0AD9744448CA}" type="parTrans" cxnId="{0A9C4B9A-22F9-A84A-A84F-756F3E317D1C}">
      <dgm:prSet/>
      <dgm:spPr/>
      <dgm:t>
        <a:bodyPr/>
        <a:lstStyle/>
        <a:p>
          <a:endParaRPr lang="en-US"/>
        </a:p>
      </dgm:t>
    </dgm:pt>
    <dgm:pt modelId="{E40C61F3-D3CC-754E-BA4E-E00567519285}" type="sibTrans" cxnId="{0A9C4B9A-22F9-A84A-A84F-756F3E317D1C}">
      <dgm:prSet/>
      <dgm:spPr/>
      <dgm:t>
        <a:bodyPr/>
        <a:lstStyle/>
        <a:p>
          <a:endParaRPr lang="en-US"/>
        </a:p>
      </dgm:t>
    </dgm:pt>
    <dgm:pt modelId="{E20F297E-ED46-7243-ABB6-376B9F4AD160}">
      <dgm:prSet phldrT="[Text]"/>
      <dgm:spPr/>
      <dgm:t>
        <a:bodyPr/>
        <a:lstStyle/>
        <a:p>
          <a:r>
            <a:rPr lang="en-US" dirty="0"/>
            <a:t>Routing</a:t>
          </a:r>
        </a:p>
      </dgm:t>
    </dgm:pt>
    <dgm:pt modelId="{5540D2CC-468E-5D41-B7BB-4176CCF5962A}" type="parTrans" cxnId="{82C67516-894D-404B-89ED-66487D63C025}">
      <dgm:prSet/>
      <dgm:spPr/>
      <dgm:t>
        <a:bodyPr/>
        <a:lstStyle/>
        <a:p>
          <a:endParaRPr lang="en-US"/>
        </a:p>
      </dgm:t>
    </dgm:pt>
    <dgm:pt modelId="{0ED1DC3D-57A0-7E4C-8E71-4A5B3B253277}" type="sibTrans" cxnId="{82C67516-894D-404B-89ED-66487D63C025}">
      <dgm:prSet/>
      <dgm:spPr/>
      <dgm:t>
        <a:bodyPr/>
        <a:lstStyle/>
        <a:p>
          <a:endParaRPr lang="en-US"/>
        </a:p>
      </dgm:t>
    </dgm:pt>
    <dgm:pt modelId="{BC44BE0C-3B0C-464D-AC2C-5F1007DC7AF6}">
      <dgm:prSet phldrT="[Text]"/>
      <dgm:spPr/>
      <dgm:t>
        <a:bodyPr/>
        <a:lstStyle/>
        <a:p>
          <a:r>
            <a:rPr lang="en-US" dirty="0"/>
            <a:t>Dependency Injection</a:t>
          </a:r>
        </a:p>
      </dgm:t>
    </dgm:pt>
    <dgm:pt modelId="{7D78A644-14AF-2C49-99A4-DE1D6D0291C8}" type="parTrans" cxnId="{A9F8611A-D0B5-1F45-95ED-F38F0AD87F19}">
      <dgm:prSet/>
      <dgm:spPr/>
      <dgm:t>
        <a:bodyPr/>
        <a:lstStyle/>
        <a:p>
          <a:endParaRPr lang="en-US"/>
        </a:p>
      </dgm:t>
    </dgm:pt>
    <dgm:pt modelId="{06C99568-3EB8-2443-B51C-FACB8034B4E4}" type="sibTrans" cxnId="{A9F8611A-D0B5-1F45-95ED-F38F0AD87F19}">
      <dgm:prSet/>
      <dgm:spPr/>
      <dgm:t>
        <a:bodyPr/>
        <a:lstStyle/>
        <a:p>
          <a:endParaRPr lang="en-US"/>
        </a:p>
      </dgm:t>
    </dgm:pt>
    <dgm:pt modelId="{980D8E01-1017-BF44-9430-CC4E4AAD113C}" type="pres">
      <dgm:prSet presAssocID="{D98FF986-0E5A-B64C-B3E3-AE4E96CF9F23}" presName="compositeShape" presStyleCnt="0">
        <dgm:presLayoutVars>
          <dgm:dir/>
          <dgm:resizeHandles/>
        </dgm:presLayoutVars>
      </dgm:prSet>
      <dgm:spPr/>
    </dgm:pt>
    <dgm:pt modelId="{33EF4E39-9529-0947-A6E3-F596DF414B48}" type="pres">
      <dgm:prSet presAssocID="{D98FF986-0E5A-B64C-B3E3-AE4E96CF9F23}" presName="pyramid" presStyleLbl="node1" presStyleIdx="0" presStyleCnt="1"/>
      <dgm:spPr/>
    </dgm:pt>
    <dgm:pt modelId="{65FB8EB2-22D7-2E4D-B920-011959026EC0}" type="pres">
      <dgm:prSet presAssocID="{D98FF986-0E5A-B64C-B3E3-AE4E96CF9F23}" presName="theList" presStyleCnt="0"/>
      <dgm:spPr/>
    </dgm:pt>
    <dgm:pt modelId="{E3997C5F-26CB-5941-A89F-B98A90F04260}" type="pres">
      <dgm:prSet presAssocID="{D7066FB4-96FE-ED40-88D3-091FE2F6E4C3}" presName="aNode" presStyleLbl="fgAcc1" presStyleIdx="0" presStyleCnt="3">
        <dgm:presLayoutVars>
          <dgm:bulletEnabled val="1"/>
        </dgm:presLayoutVars>
      </dgm:prSet>
      <dgm:spPr/>
    </dgm:pt>
    <dgm:pt modelId="{988960EA-3F13-3747-BE13-CAA40B55353D}" type="pres">
      <dgm:prSet presAssocID="{D7066FB4-96FE-ED40-88D3-091FE2F6E4C3}" presName="aSpace" presStyleCnt="0"/>
      <dgm:spPr/>
    </dgm:pt>
    <dgm:pt modelId="{B18ADE0E-7E5C-1F47-9311-800DBA7AC8F9}" type="pres">
      <dgm:prSet presAssocID="{E20F297E-ED46-7243-ABB6-376B9F4AD160}" presName="aNode" presStyleLbl="fgAcc1" presStyleIdx="1" presStyleCnt="3">
        <dgm:presLayoutVars>
          <dgm:bulletEnabled val="1"/>
        </dgm:presLayoutVars>
      </dgm:prSet>
      <dgm:spPr/>
    </dgm:pt>
    <dgm:pt modelId="{9DE58E5A-19B1-2A4C-BC99-9AB754B9E7A1}" type="pres">
      <dgm:prSet presAssocID="{E20F297E-ED46-7243-ABB6-376B9F4AD160}" presName="aSpace" presStyleCnt="0"/>
      <dgm:spPr/>
    </dgm:pt>
    <dgm:pt modelId="{ECB0BFBC-DB5E-264D-8F4C-BFA1958AFBDE}" type="pres">
      <dgm:prSet presAssocID="{BC44BE0C-3B0C-464D-AC2C-5F1007DC7AF6}" presName="aNode" presStyleLbl="fgAcc1" presStyleIdx="2" presStyleCnt="3">
        <dgm:presLayoutVars>
          <dgm:bulletEnabled val="1"/>
        </dgm:presLayoutVars>
      </dgm:prSet>
      <dgm:spPr/>
    </dgm:pt>
    <dgm:pt modelId="{3E8E055E-AE77-A844-A3FF-F868E5A03A5F}" type="pres">
      <dgm:prSet presAssocID="{BC44BE0C-3B0C-464D-AC2C-5F1007DC7AF6}" presName="aSpace" presStyleCnt="0"/>
      <dgm:spPr/>
    </dgm:pt>
  </dgm:ptLst>
  <dgm:cxnLst>
    <dgm:cxn modelId="{8F634000-30F3-A543-8485-9BD111A108EF}" type="presOf" srcId="{BC44BE0C-3B0C-464D-AC2C-5F1007DC7AF6}" destId="{ECB0BFBC-DB5E-264D-8F4C-BFA1958AFBDE}" srcOrd="0" destOrd="0" presId="urn:microsoft.com/office/officeart/2005/8/layout/pyramid2"/>
    <dgm:cxn modelId="{DA9C8B13-8FF7-6348-B7B3-5F7AF0DABC84}" type="presOf" srcId="{E20F297E-ED46-7243-ABB6-376B9F4AD160}" destId="{B18ADE0E-7E5C-1F47-9311-800DBA7AC8F9}" srcOrd="0" destOrd="0" presId="urn:microsoft.com/office/officeart/2005/8/layout/pyramid2"/>
    <dgm:cxn modelId="{82C67516-894D-404B-89ED-66487D63C025}" srcId="{D98FF986-0E5A-B64C-B3E3-AE4E96CF9F23}" destId="{E20F297E-ED46-7243-ABB6-376B9F4AD160}" srcOrd="1" destOrd="0" parTransId="{5540D2CC-468E-5D41-B7BB-4176CCF5962A}" sibTransId="{0ED1DC3D-57A0-7E4C-8E71-4A5B3B253277}"/>
    <dgm:cxn modelId="{A9F8611A-D0B5-1F45-95ED-F38F0AD87F19}" srcId="{D98FF986-0E5A-B64C-B3E3-AE4E96CF9F23}" destId="{BC44BE0C-3B0C-464D-AC2C-5F1007DC7AF6}" srcOrd="2" destOrd="0" parTransId="{7D78A644-14AF-2C49-99A4-DE1D6D0291C8}" sibTransId="{06C99568-3EB8-2443-B51C-FACB8034B4E4}"/>
    <dgm:cxn modelId="{0A9C4B9A-22F9-A84A-A84F-756F3E317D1C}" srcId="{D98FF986-0E5A-B64C-B3E3-AE4E96CF9F23}" destId="{D7066FB4-96FE-ED40-88D3-091FE2F6E4C3}" srcOrd="0" destOrd="0" parTransId="{C0793ACC-7886-924D-8D6D-0AD9744448CA}" sibTransId="{E40C61F3-D3CC-754E-BA4E-E00567519285}"/>
    <dgm:cxn modelId="{171120B0-D99C-B642-AB4E-C31E02AB02B8}" type="presOf" srcId="{D98FF986-0E5A-B64C-B3E3-AE4E96CF9F23}" destId="{980D8E01-1017-BF44-9430-CC4E4AAD113C}" srcOrd="0" destOrd="0" presId="urn:microsoft.com/office/officeart/2005/8/layout/pyramid2"/>
    <dgm:cxn modelId="{F3FAA7EB-389B-BD4A-B973-E5BB27A27904}" type="presOf" srcId="{D7066FB4-96FE-ED40-88D3-091FE2F6E4C3}" destId="{E3997C5F-26CB-5941-A89F-B98A90F04260}" srcOrd="0" destOrd="0" presId="urn:microsoft.com/office/officeart/2005/8/layout/pyramid2"/>
    <dgm:cxn modelId="{7EA3DD54-F9CE-9448-A8C8-E917AEC69552}" type="presParOf" srcId="{980D8E01-1017-BF44-9430-CC4E4AAD113C}" destId="{33EF4E39-9529-0947-A6E3-F596DF414B48}" srcOrd="0" destOrd="0" presId="urn:microsoft.com/office/officeart/2005/8/layout/pyramid2"/>
    <dgm:cxn modelId="{343B494F-261E-F344-BBD9-6CA169B6E0A7}" type="presParOf" srcId="{980D8E01-1017-BF44-9430-CC4E4AAD113C}" destId="{65FB8EB2-22D7-2E4D-B920-011959026EC0}" srcOrd="1" destOrd="0" presId="urn:microsoft.com/office/officeart/2005/8/layout/pyramid2"/>
    <dgm:cxn modelId="{99B386AD-97FC-B245-96FF-F686FFDD4F25}" type="presParOf" srcId="{65FB8EB2-22D7-2E4D-B920-011959026EC0}" destId="{E3997C5F-26CB-5941-A89F-B98A90F04260}" srcOrd="0" destOrd="0" presId="urn:microsoft.com/office/officeart/2005/8/layout/pyramid2"/>
    <dgm:cxn modelId="{5D3C092E-F62C-0447-BD46-17D88F38EA55}" type="presParOf" srcId="{65FB8EB2-22D7-2E4D-B920-011959026EC0}" destId="{988960EA-3F13-3747-BE13-CAA40B55353D}" srcOrd="1" destOrd="0" presId="urn:microsoft.com/office/officeart/2005/8/layout/pyramid2"/>
    <dgm:cxn modelId="{4F9C32BB-5918-1C43-A58E-CD81E82A1A52}" type="presParOf" srcId="{65FB8EB2-22D7-2E4D-B920-011959026EC0}" destId="{B18ADE0E-7E5C-1F47-9311-800DBA7AC8F9}" srcOrd="2" destOrd="0" presId="urn:microsoft.com/office/officeart/2005/8/layout/pyramid2"/>
    <dgm:cxn modelId="{D886DC70-EEC9-284A-9BFA-54C9CDF21DBC}" type="presParOf" srcId="{65FB8EB2-22D7-2E4D-B920-011959026EC0}" destId="{9DE58E5A-19B1-2A4C-BC99-9AB754B9E7A1}" srcOrd="3" destOrd="0" presId="urn:microsoft.com/office/officeart/2005/8/layout/pyramid2"/>
    <dgm:cxn modelId="{86243BDA-9BA4-7646-9EDA-035582BEC984}" type="presParOf" srcId="{65FB8EB2-22D7-2E4D-B920-011959026EC0}" destId="{ECB0BFBC-DB5E-264D-8F4C-BFA1958AFBDE}" srcOrd="4" destOrd="0" presId="urn:microsoft.com/office/officeart/2005/8/layout/pyramid2"/>
    <dgm:cxn modelId="{03550A20-C246-4C45-B352-311879EE07C6}" type="presParOf" srcId="{65FB8EB2-22D7-2E4D-B920-011959026EC0}" destId="{3E8E055E-AE77-A844-A3FF-F868E5A03A5F}" srcOrd="5"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3D215B-43A6-453E-8B6E-AC77A85D6731}"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IN"/>
        </a:p>
      </dgm:t>
    </dgm:pt>
    <dgm:pt modelId="{78208422-4563-4D00-8E86-F88678F4B6C3}">
      <dgm:prSet phldrT="[Text]"/>
      <dgm:spPr/>
      <dgm:t>
        <a:bodyPr/>
        <a:lstStyle/>
        <a:p>
          <a:r>
            <a:rPr lang="en-IN" dirty="0"/>
            <a:t>Bookmark</a:t>
          </a:r>
        </a:p>
      </dgm:t>
    </dgm:pt>
    <dgm:pt modelId="{19F5E19E-A120-4D1E-ADB1-9D125BC23C17}" type="parTrans" cxnId="{A9D1E714-6CA8-4B05-9B73-BDBC78284955}">
      <dgm:prSet/>
      <dgm:spPr/>
      <dgm:t>
        <a:bodyPr/>
        <a:lstStyle/>
        <a:p>
          <a:endParaRPr lang="en-IN"/>
        </a:p>
      </dgm:t>
    </dgm:pt>
    <dgm:pt modelId="{7490165D-4136-4330-A100-F2EBC50CCD8F}" type="sibTrans" cxnId="{A9D1E714-6CA8-4B05-9B73-BDBC78284955}">
      <dgm:prSet/>
      <dgm:spPr/>
      <dgm:t>
        <a:bodyPr/>
        <a:lstStyle/>
        <a:p>
          <a:endParaRPr lang="en-IN"/>
        </a:p>
      </dgm:t>
    </dgm:pt>
    <dgm:pt modelId="{2CCA3037-B14F-4B06-810F-D40E1639D782}">
      <dgm:prSet phldrT="[Text]"/>
      <dgm:spPr/>
      <dgm:t>
        <a:bodyPr/>
        <a:lstStyle/>
        <a:p>
          <a:r>
            <a:rPr lang="en-IN" dirty="0"/>
            <a:t>Use Navigation Features</a:t>
          </a:r>
        </a:p>
      </dgm:t>
    </dgm:pt>
    <dgm:pt modelId="{5DE304A0-A7A2-43BB-8E96-20263AB1D09F}" type="parTrans" cxnId="{6417C1F5-8F04-4729-822E-379B2EA8C5AA}">
      <dgm:prSet/>
      <dgm:spPr/>
      <dgm:t>
        <a:bodyPr/>
        <a:lstStyle/>
        <a:p>
          <a:endParaRPr lang="en-IN"/>
        </a:p>
      </dgm:t>
    </dgm:pt>
    <dgm:pt modelId="{874FA2BA-6B45-4F79-B459-3DA3EE0BD71C}" type="sibTrans" cxnId="{6417C1F5-8F04-4729-822E-379B2EA8C5AA}">
      <dgm:prSet/>
      <dgm:spPr/>
      <dgm:t>
        <a:bodyPr/>
        <a:lstStyle/>
        <a:p>
          <a:endParaRPr lang="en-IN"/>
        </a:p>
      </dgm:t>
    </dgm:pt>
    <dgm:pt modelId="{EE9AAB13-8616-43AC-9F29-3A52530BC460}">
      <dgm:prSet phldrT="[Text]"/>
      <dgm:spPr/>
      <dgm:t>
        <a:bodyPr/>
        <a:lstStyle/>
        <a:p>
          <a:r>
            <a:rPr lang="en-IN" dirty="0"/>
            <a:t>Share URL</a:t>
          </a:r>
        </a:p>
      </dgm:t>
    </dgm:pt>
    <dgm:pt modelId="{C0512968-394A-4AEE-A1CC-3F31E3E9ECCD}" type="parTrans" cxnId="{DF3BA0A7-BE79-4CC5-8010-4C1B8B00CC00}">
      <dgm:prSet/>
      <dgm:spPr/>
      <dgm:t>
        <a:bodyPr/>
        <a:lstStyle/>
        <a:p>
          <a:endParaRPr lang="en-IN"/>
        </a:p>
      </dgm:t>
    </dgm:pt>
    <dgm:pt modelId="{FA16671A-A3C1-4795-B2EA-39F5848DF5C3}" type="sibTrans" cxnId="{DF3BA0A7-BE79-4CC5-8010-4C1B8B00CC00}">
      <dgm:prSet/>
      <dgm:spPr/>
      <dgm:t>
        <a:bodyPr/>
        <a:lstStyle/>
        <a:p>
          <a:endParaRPr lang="en-IN"/>
        </a:p>
      </dgm:t>
    </dgm:pt>
    <dgm:pt modelId="{DE1EA6A2-4D4C-4398-950C-D770E1A48FC3}" type="pres">
      <dgm:prSet presAssocID="{DF3D215B-43A6-453E-8B6E-AC77A85D6731}" presName="Name0" presStyleCnt="0">
        <dgm:presLayoutVars>
          <dgm:chMax val="7"/>
          <dgm:chPref val="7"/>
          <dgm:dir/>
        </dgm:presLayoutVars>
      </dgm:prSet>
      <dgm:spPr/>
    </dgm:pt>
    <dgm:pt modelId="{FE49F3EA-D85E-4FFE-B89F-4B5D6FF34589}" type="pres">
      <dgm:prSet presAssocID="{DF3D215B-43A6-453E-8B6E-AC77A85D6731}" presName="Name1" presStyleCnt="0"/>
      <dgm:spPr/>
    </dgm:pt>
    <dgm:pt modelId="{B4E8CB81-1FC9-4CFF-939F-7CDDC7320537}" type="pres">
      <dgm:prSet presAssocID="{DF3D215B-43A6-453E-8B6E-AC77A85D6731}" presName="cycle" presStyleCnt="0"/>
      <dgm:spPr/>
    </dgm:pt>
    <dgm:pt modelId="{CCFDF20A-0263-47A2-915C-A4633C9DFCF3}" type="pres">
      <dgm:prSet presAssocID="{DF3D215B-43A6-453E-8B6E-AC77A85D6731}" presName="srcNode" presStyleLbl="node1" presStyleIdx="0" presStyleCnt="3"/>
      <dgm:spPr/>
    </dgm:pt>
    <dgm:pt modelId="{C54DEBFB-D28D-45C2-8B79-2B416027D573}" type="pres">
      <dgm:prSet presAssocID="{DF3D215B-43A6-453E-8B6E-AC77A85D6731}" presName="conn" presStyleLbl="parChTrans1D2" presStyleIdx="0" presStyleCnt="1"/>
      <dgm:spPr/>
    </dgm:pt>
    <dgm:pt modelId="{19970AFF-48DA-4395-8F42-A9397C45E886}" type="pres">
      <dgm:prSet presAssocID="{DF3D215B-43A6-453E-8B6E-AC77A85D6731}" presName="extraNode" presStyleLbl="node1" presStyleIdx="0" presStyleCnt="3"/>
      <dgm:spPr/>
    </dgm:pt>
    <dgm:pt modelId="{DFA3D538-3FB5-4511-B5A3-7AB7234E9F6A}" type="pres">
      <dgm:prSet presAssocID="{DF3D215B-43A6-453E-8B6E-AC77A85D6731}" presName="dstNode" presStyleLbl="node1" presStyleIdx="0" presStyleCnt="3"/>
      <dgm:spPr/>
    </dgm:pt>
    <dgm:pt modelId="{6D946D55-D2DB-4899-9510-58FC1CB8DD57}" type="pres">
      <dgm:prSet presAssocID="{78208422-4563-4D00-8E86-F88678F4B6C3}" presName="text_1" presStyleLbl="node1" presStyleIdx="0" presStyleCnt="3">
        <dgm:presLayoutVars>
          <dgm:bulletEnabled val="1"/>
        </dgm:presLayoutVars>
      </dgm:prSet>
      <dgm:spPr/>
    </dgm:pt>
    <dgm:pt modelId="{CF9222EC-D472-4AEB-A4BE-C36FD2390E9A}" type="pres">
      <dgm:prSet presAssocID="{78208422-4563-4D00-8E86-F88678F4B6C3}" presName="accent_1" presStyleCnt="0"/>
      <dgm:spPr/>
    </dgm:pt>
    <dgm:pt modelId="{AB5003BD-BC45-485C-8BE9-64F402A4D036}" type="pres">
      <dgm:prSet presAssocID="{78208422-4563-4D00-8E86-F88678F4B6C3}" presName="accentRepeatNode" presStyleLbl="solidFgAcc1" presStyleIdx="0" presStyleCnt="3"/>
      <dgm:spPr/>
    </dgm:pt>
    <dgm:pt modelId="{C71DC4CF-1D5E-423E-B894-72B29642C4ED}" type="pres">
      <dgm:prSet presAssocID="{2CCA3037-B14F-4B06-810F-D40E1639D782}" presName="text_2" presStyleLbl="node1" presStyleIdx="1" presStyleCnt="3">
        <dgm:presLayoutVars>
          <dgm:bulletEnabled val="1"/>
        </dgm:presLayoutVars>
      </dgm:prSet>
      <dgm:spPr/>
    </dgm:pt>
    <dgm:pt modelId="{BAF1645E-03A4-4F5E-A01B-FAE29FB8AD6E}" type="pres">
      <dgm:prSet presAssocID="{2CCA3037-B14F-4B06-810F-D40E1639D782}" presName="accent_2" presStyleCnt="0"/>
      <dgm:spPr/>
    </dgm:pt>
    <dgm:pt modelId="{AF292F7A-E871-4792-B26C-A42485481E07}" type="pres">
      <dgm:prSet presAssocID="{2CCA3037-B14F-4B06-810F-D40E1639D782}" presName="accentRepeatNode" presStyleLbl="solidFgAcc1" presStyleIdx="1" presStyleCnt="3"/>
      <dgm:spPr/>
    </dgm:pt>
    <dgm:pt modelId="{6F1F8DC6-D550-40E3-9437-D178C5A73338}" type="pres">
      <dgm:prSet presAssocID="{EE9AAB13-8616-43AC-9F29-3A52530BC460}" presName="text_3" presStyleLbl="node1" presStyleIdx="2" presStyleCnt="3">
        <dgm:presLayoutVars>
          <dgm:bulletEnabled val="1"/>
        </dgm:presLayoutVars>
      </dgm:prSet>
      <dgm:spPr/>
    </dgm:pt>
    <dgm:pt modelId="{DD1CB57E-F793-4583-923D-97E976EA7539}" type="pres">
      <dgm:prSet presAssocID="{EE9AAB13-8616-43AC-9F29-3A52530BC460}" presName="accent_3" presStyleCnt="0"/>
      <dgm:spPr/>
    </dgm:pt>
    <dgm:pt modelId="{D790A296-AFCB-4CF6-86B6-41FCFE5FB785}" type="pres">
      <dgm:prSet presAssocID="{EE9AAB13-8616-43AC-9F29-3A52530BC460}" presName="accentRepeatNode" presStyleLbl="solidFgAcc1" presStyleIdx="2" presStyleCnt="3"/>
      <dgm:spPr/>
    </dgm:pt>
  </dgm:ptLst>
  <dgm:cxnLst>
    <dgm:cxn modelId="{3A98610B-86B9-434E-BDFC-40FBE4612EB5}" type="presOf" srcId="{78208422-4563-4D00-8E86-F88678F4B6C3}" destId="{6D946D55-D2DB-4899-9510-58FC1CB8DD57}" srcOrd="0" destOrd="0" presId="urn:microsoft.com/office/officeart/2008/layout/VerticalCurvedList"/>
    <dgm:cxn modelId="{A9D1E714-6CA8-4B05-9B73-BDBC78284955}" srcId="{DF3D215B-43A6-453E-8B6E-AC77A85D6731}" destId="{78208422-4563-4D00-8E86-F88678F4B6C3}" srcOrd="0" destOrd="0" parTransId="{19F5E19E-A120-4D1E-ADB1-9D125BC23C17}" sibTransId="{7490165D-4136-4330-A100-F2EBC50CCD8F}"/>
    <dgm:cxn modelId="{3BB37C1C-ADE9-4F8D-9005-CD19C8E0A89D}" type="presOf" srcId="{DF3D215B-43A6-453E-8B6E-AC77A85D6731}" destId="{DE1EA6A2-4D4C-4398-950C-D770E1A48FC3}" srcOrd="0" destOrd="0" presId="urn:microsoft.com/office/officeart/2008/layout/VerticalCurvedList"/>
    <dgm:cxn modelId="{AB27A123-503C-4E6C-AAC9-E1CB28B33757}" type="presOf" srcId="{2CCA3037-B14F-4B06-810F-D40E1639D782}" destId="{C71DC4CF-1D5E-423E-B894-72B29642C4ED}" srcOrd="0" destOrd="0" presId="urn:microsoft.com/office/officeart/2008/layout/VerticalCurvedList"/>
    <dgm:cxn modelId="{DF3BA0A7-BE79-4CC5-8010-4C1B8B00CC00}" srcId="{DF3D215B-43A6-453E-8B6E-AC77A85D6731}" destId="{EE9AAB13-8616-43AC-9F29-3A52530BC460}" srcOrd="2" destOrd="0" parTransId="{C0512968-394A-4AEE-A1CC-3F31E3E9ECCD}" sibTransId="{FA16671A-A3C1-4795-B2EA-39F5848DF5C3}"/>
    <dgm:cxn modelId="{38DCA3CC-A3C3-48DF-B0D7-92336E4D5779}" type="presOf" srcId="{EE9AAB13-8616-43AC-9F29-3A52530BC460}" destId="{6F1F8DC6-D550-40E3-9437-D178C5A73338}" srcOrd="0" destOrd="0" presId="urn:microsoft.com/office/officeart/2008/layout/VerticalCurvedList"/>
    <dgm:cxn modelId="{3463ADF4-CEBF-4060-B1FA-98D5E926F605}" type="presOf" srcId="{7490165D-4136-4330-A100-F2EBC50CCD8F}" destId="{C54DEBFB-D28D-45C2-8B79-2B416027D573}" srcOrd="0" destOrd="0" presId="urn:microsoft.com/office/officeart/2008/layout/VerticalCurvedList"/>
    <dgm:cxn modelId="{6417C1F5-8F04-4729-822E-379B2EA8C5AA}" srcId="{DF3D215B-43A6-453E-8B6E-AC77A85D6731}" destId="{2CCA3037-B14F-4B06-810F-D40E1639D782}" srcOrd="1" destOrd="0" parTransId="{5DE304A0-A7A2-43BB-8E96-20263AB1D09F}" sibTransId="{874FA2BA-6B45-4F79-B459-3DA3EE0BD71C}"/>
    <dgm:cxn modelId="{20B9189A-49FC-46C4-926F-541594197165}" type="presParOf" srcId="{DE1EA6A2-4D4C-4398-950C-D770E1A48FC3}" destId="{FE49F3EA-D85E-4FFE-B89F-4B5D6FF34589}" srcOrd="0" destOrd="0" presId="urn:microsoft.com/office/officeart/2008/layout/VerticalCurvedList"/>
    <dgm:cxn modelId="{4CA5B3AE-F2D1-40F8-A97F-D9FCDB6888A6}" type="presParOf" srcId="{FE49F3EA-D85E-4FFE-B89F-4B5D6FF34589}" destId="{B4E8CB81-1FC9-4CFF-939F-7CDDC7320537}" srcOrd="0" destOrd="0" presId="urn:microsoft.com/office/officeart/2008/layout/VerticalCurvedList"/>
    <dgm:cxn modelId="{A5BA1CA7-F031-4791-9078-BC50CDAB7B36}" type="presParOf" srcId="{B4E8CB81-1FC9-4CFF-939F-7CDDC7320537}" destId="{CCFDF20A-0263-47A2-915C-A4633C9DFCF3}" srcOrd="0" destOrd="0" presId="urn:microsoft.com/office/officeart/2008/layout/VerticalCurvedList"/>
    <dgm:cxn modelId="{20715B13-C158-435C-A9BA-CB3AF58E547E}" type="presParOf" srcId="{B4E8CB81-1FC9-4CFF-939F-7CDDC7320537}" destId="{C54DEBFB-D28D-45C2-8B79-2B416027D573}" srcOrd="1" destOrd="0" presId="urn:microsoft.com/office/officeart/2008/layout/VerticalCurvedList"/>
    <dgm:cxn modelId="{C1063748-4CB6-4114-B3F2-FC65FFF5BABD}" type="presParOf" srcId="{B4E8CB81-1FC9-4CFF-939F-7CDDC7320537}" destId="{19970AFF-48DA-4395-8F42-A9397C45E886}" srcOrd="2" destOrd="0" presId="urn:microsoft.com/office/officeart/2008/layout/VerticalCurvedList"/>
    <dgm:cxn modelId="{8860BB13-CE8C-4960-BD2E-F7DA4C662F58}" type="presParOf" srcId="{B4E8CB81-1FC9-4CFF-939F-7CDDC7320537}" destId="{DFA3D538-3FB5-4511-B5A3-7AB7234E9F6A}" srcOrd="3" destOrd="0" presId="urn:microsoft.com/office/officeart/2008/layout/VerticalCurvedList"/>
    <dgm:cxn modelId="{3AE356C8-2122-4FC6-A000-D703330E9E47}" type="presParOf" srcId="{FE49F3EA-D85E-4FFE-B89F-4B5D6FF34589}" destId="{6D946D55-D2DB-4899-9510-58FC1CB8DD57}" srcOrd="1" destOrd="0" presId="urn:microsoft.com/office/officeart/2008/layout/VerticalCurvedList"/>
    <dgm:cxn modelId="{39FD5A02-225A-4932-8B95-115AB91F7790}" type="presParOf" srcId="{FE49F3EA-D85E-4FFE-B89F-4B5D6FF34589}" destId="{CF9222EC-D472-4AEB-A4BE-C36FD2390E9A}" srcOrd="2" destOrd="0" presId="urn:microsoft.com/office/officeart/2008/layout/VerticalCurvedList"/>
    <dgm:cxn modelId="{A5000BEF-595D-413B-9FF5-3EA1E0EA9E01}" type="presParOf" srcId="{CF9222EC-D472-4AEB-A4BE-C36FD2390E9A}" destId="{AB5003BD-BC45-485C-8BE9-64F402A4D036}" srcOrd="0" destOrd="0" presId="urn:microsoft.com/office/officeart/2008/layout/VerticalCurvedList"/>
    <dgm:cxn modelId="{A148B26A-BC4B-44DB-86E1-0153CF53953E}" type="presParOf" srcId="{FE49F3EA-D85E-4FFE-B89F-4B5D6FF34589}" destId="{C71DC4CF-1D5E-423E-B894-72B29642C4ED}" srcOrd="3" destOrd="0" presId="urn:microsoft.com/office/officeart/2008/layout/VerticalCurvedList"/>
    <dgm:cxn modelId="{479A41BC-18E0-4145-9216-320CB529D17B}" type="presParOf" srcId="{FE49F3EA-D85E-4FFE-B89F-4B5D6FF34589}" destId="{BAF1645E-03A4-4F5E-A01B-FAE29FB8AD6E}" srcOrd="4" destOrd="0" presId="urn:microsoft.com/office/officeart/2008/layout/VerticalCurvedList"/>
    <dgm:cxn modelId="{601B4EFA-9E7C-48D8-A565-E603EB768435}" type="presParOf" srcId="{BAF1645E-03A4-4F5E-A01B-FAE29FB8AD6E}" destId="{AF292F7A-E871-4792-B26C-A42485481E07}" srcOrd="0" destOrd="0" presId="urn:microsoft.com/office/officeart/2008/layout/VerticalCurvedList"/>
    <dgm:cxn modelId="{9A0EC365-D48A-43C4-A56B-182B7DDA84BD}" type="presParOf" srcId="{FE49F3EA-D85E-4FFE-B89F-4B5D6FF34589}" destId="{6F1F8DC6-D550-40E3-9437-D178C5A73338}" srcOrd="5" destOrd="0" presId="urn:microsoft.com/office/officeart/2008/layout/VerticalCurvedList"/>
    <dgm:cxn modelId="{06653995-6B37-468C-A13C-AA02715BB8F7}" type="presParOf" srcId="{FE49F3EA-D85E-4FFE-B89F-4B5D6FF34589}" destId="{DD1CB57E-F793-4583-923D-97E976EA7539}" srcOrd="6" destOrd="0" presId="urn:microsoft.com/office/officeart/2008/layout/VerticalCurvedList"/>
    <dgm:cxn modelId="{01BC830E-0794-45DC-AAE6-821EB45B9A9F}" type="presParOf" srcId="{DD1CB57E-F793-4583-923D-97E976EA7539}" destId="{D790A296-AFCB-4CF6-86B6-41FCFE5FB785}"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EF4E39-9529-0947-A6E3-F596DF414B48}">
      <dsp:nvSpPr>
        <dsp:cNvPr id="0" name=""/>
        <dsp:cNvSpPr/>
      </dsp:nvSpPr>
      <dsp:spPr>
        <a:xfrm>
          <a:off x="794848" y="0"/>
          <a:ext cx="4336256" cy="4336256"/>
        </a:xfrm>
        <a:prstGeom prst="triangl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3997C5F-26CB-5941-A89F-B98A90F04260}">
      <dsp:nvSpPr>
        <dsp:cNvPr id="0" name=""/>
        <dsp:cNvSpPr/>
      </dsp:nvSpPr>
      <dsp:spPr>
        <a:xfrm>
          <a:off x="2962976" y="435954"/>
          <a:ext cx="2818566" cy="1026473"/>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Single </a:t>
          </a:r>
          <a:r>
            <a:rPr lang="en-US" sz="2600" kern="1200"/>
            <a:t>Page Application</a:t>
          </a:r>
          <a:endParaRPr lang="en-US" sz="2600" kern="1200" dirty="0"/>
        </a:p>
      </dsp:txBody>
      <dsp:txXfrm>
        <a:off x="3013084" y="486062"/>
        <a:ext cx="2718350" cy="926257"/>
      </dsp:txXfrm>
    </dsp:sp>
    <dsp:sp modelId="{B18ADE0E-7E5C-1F47-9311-800DBA7AC8F9}">
      <dsp:nvSpPr>
        <dsp:cNvPr id="0" name=""/>
        <dsp:cNvSpPr/>
      </dsp:nvSpPr>
      <dsp:spPr>
        <a:xfrm>
          <a:off x="2962976" y="1590736"/>
          <a:ext cx="2818566" cy="1026473"/>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Routing</a:t>
          </a:r>
        </a:p>
      </dsp:txBody>
      <dsp:txXfrm>
        <a:off x="3013084" y="1640844"/>
        <a:ext cx="2718350" cy="926257"/>
      </dsp:txXfrm>
    </dsp:sp>
    <dsp:sp modelId="{ECB0BFBC-DB5E-264D-8F4C-BFA1958AFBDE}">
      <dsp:nvSpPr>
        <dsp:cNvPr id="0" name=""/>
        <dsp:cNvSpPr/>
      </dsp:nvSpPr>
      <dsp:spPr>
        <a:xfrm>
          <a:off x="2962976" y="2745519"/>
          <a:ext cx="2818566" cy="1026473"/>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Dependency Injection</a:t>
          </a:r>
        </a:p>
      </dsp:txBody>
      <dsp:txXfrm>
        <a:off x="3013084" y="2795627"/>
        <a:ext cx="2718350" cy="9262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4DEBFB-D28D-45C2-8B79-2B416027D573}">
      <dsp:nvSpPr>
        <dsp:cNvPr id="0" name=""/>
        <dsp:cNvSpPr/>
      </dsp:nvSpPr>
      <dsp:spPr>
        <a:xfrm>
          <a:off x="-1494879" y="-233208"/>
          <a:ext cx="1790884" cy="1790884"/>
        </a:xfrm>
        <a:prstGeom prst="blockArc">
          <a:avLst>
            <a:gd name="adj1" fmla="val 18900000"/>
            <a:gd name="adj2" fmla="val 2700000"/>
            <a:gd name="adj3" fmla="val 1206"/>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D946D55-D2DB-4899-9510-58FC1CB8DD57}">
      <dsp:nvSpPr>
        <dsp:cNvPr id="0" name=""/>
        <dsp:cNvSpPr/>
      </dsp:nvSpPr>
      <dsp:spPr>
        <a:xfrm>
          <a:off x="190195" y="132446"/>
          <a:ext cx="3789264" cy="26489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0259" tIns="33020" rIns="33020" bIns="33020" numCol="1" spcCol="1270" anchor="ctr" anchorCtr="0">
          <a:noAutofit/>
        </a:bodyPr>
        <a:lstStyle/>
        <a:p>
          <a:pPr marL="0" lvl="0" indent="0" algn="l" defTabSz="577850">
            <a:lnSpc>
              <a:spcPct val="90000"/>
            </a:lnSpc>
            <a:spcBef>
              <a:spcPct val="0"/>
            </a:spcBef>
            <a:spcAft>
              <a:spcPct val="35000"/>
            </a:spcAft>
            <a:buNone/>
          </a:pPr>
          <a:r>
            <a:rPr lang="en-IN" sz="1300" kern="1200" dirty="0"/>
            <a:t>Bookmark</a:t>
          </a:r>
        </a:p>
      </dsp:txBody>
      <dsp:txXfrm>
        <a:off x="190195" y="132446"/>
        <a:ext cx="3789264" cy="264893"/>
      </dsp:txXfrm>
    </dsp:sp>
    <dsp:sp modelId="{AB5003BD-BC45-485C-8BE9-64F402A4D036}">
      <dsp:nvSpPr>
        <dsp:cNvPr id="0" name=""/>
        <dsp:cNvSpPr/>
      </dsp:nvSpPr>
      <dsp:spPr>
        <a:xfrm>
          <a:off x="24636" y="99335"/>
          <a:ext cx="331117" cy="331117"/>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71DC4CF-1D5E-423E-B894-72B29642C4ED}">
      <dsp:nvSpPr>
        <dsp:cNvPr id="0" name=""/>
        <dsp:cNvSpPr/>
      </dsp:nvSpPr>
      <dsp:spPr>
        <a:xfrm>
          <a:off x="286484" y="529787"/>
          <a:ext cx="3692975" cy="26489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0259" tIns="33020" rIns="33020" bIns="33020" numCol="1" spcCol="1270" anchor="ctr" anchorCtr="0">
          <a:noAutofit/>
        </a:bodyPr>
        <a:lstStyle/>
        <a:p>
          <a:pPr marL="0" lvl="0" indent="0" algn="l" defTabSz="577850">
            <a:lnSpc>
              <a:spcPct val="90000"/>
            </a:lnSpc>
            <a:spcBef>
              <a:spcPct val="0"/>
            </a:spcBef>
            <a:spcAft>
              <a:spcPct val="35000"/>
            </a:spcAft>
            <a:buNone/>
          </a:pPr>
          <a:r>
            <a:rPr lang="en-IN" sz="1300" kern="1200" dirty="0"/>
            <a:t>Use Navigation Features</a:t>
          </a:r>
        </a:p>
      </dsp:txBody>
      <dsp:txXfrm>
        <a:off x="286484" y="529787"/>
        <a:ext cx="3692975" cy="264893"/>
      </dsp:txXfrm>
    </dsp:sp>
    <dsp:sp modelId="{AF292F7A-E871-4792-B26C-A42485481E07}">
      <dsp:nvSpPr>
        <dsp:cNvPr id="0" name=""/>
        <dsp:cNvSpPr/>
      </dsp:nvSpPr>
      <dsp:spPr>
        <a:xfrm>
          <a:off x="120925" y="496675"/>
          <a:ext cx="331117" cy="331117"/>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F1F8DC6-D550-40E3-9437-D178C5A73338}">
      <dsp:nvSpPr>
        <dsp:cNvPr id="0" name=""/>
        <dsp:cNvSpPr/>
      </dsp:nvSpPr>
      <dsp:spPr>
        <a:xfrm>
          <a:off x="190195" y="927127"/>
          <a:ext cx="3789264" cy="26489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0259" tIns="33020" rIns="33020" bIns="33020" numCol="1" spcCol="1270" anchor="ctr" anchorCtr="0">
          <a:noAutofit/>
        </a:bodyPr>
        <a:lstStyle/>
        <a:p>
          <a:pPr marL="0" lvl="0" indent="0" algn="l" defTabSz="577850">
            <a:lnSpc>
              <a:spcPct val="90000"/>
            </a:lnSpc>
            <a:spcBef>
              <a:spcPct val="0"/>
            </a:spcBef>
            <a:spcAft>
              <a:spcPct val="35000"/>
            </a:spcAft>
            <a:buNone/>
          </a:pPr>
          <a:r>
            <a:rPr lang="en-IN" sz="1300" kern="1200" dirty="0"/>
            <a:t>Share URL</a:t>
          </a:r>
        </a:p>
      </dsp:txBody>
      <dsp:txXfrm>
        <a:off x="190195" y="927127"/>
        <a:ext cx="3789264" cy="264893"/>
      </dsp:txXfrm>
    </dsp:sp>
    <dsp:sp modelId="{D790A296-AFCB-4CF6-86B6-41FCFE5FB785}">
      <dsp:nvSpPr>
        <dsp:cNvPr id="0" name=""/>
        <dsp:cNvSpPr/>
      </dsp:nvSpPr>
      <dsp:spPr>
        <a:xfrm>
          <a:off x="24636" y="894015"/>
          <a:ext cx="331117" cy="331117"/>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tiff>
</file>

<file path=ppt/media/image12.tiff>
</file>

<file path=ppt/media/image13.tiff>
</file>

<file path=ppt/media/image14.png>
</file>

<file path=ppt/media/image15.jpeg>
</file>

<file path=ppt/media/image16.jpeg>
</file>

<file path=ppt/media/image17.tiff>
</file>

<file path=ppt/media/image18.jpeg>
</file>

<file path=ppt/media/image2.jpeg>
</file>

<file path=ppt/media/image3.jp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DAF96E9-0C4B-4E81-8D96-2A4B7C1E58CE}" type="datetimeFigureOut">
              <a:rPr lang="en-US" smtClean="0"/>
              <a:t>4/26/21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22E9E3-F7E0-4F64-A85D-DE32A7B411A1}" type="slidenum">
              <a:rPr lang="en-US" smtClean="0"/>
              <a:t>‹#›</a:t>
            </a:fld>
            <a:endParaRPr lang="en-US"/>
          </a:p>
        </p:txBody>
      </p:sp>
    </p:spTree>
    <p:extLst>
      <p:ext uri="{BB962C8B-B14F-4D97-AF65-F5344CB8AC3E}">
        <p14:creationId xmlns:p14="http://schemas.microsoft.com/office/powerpoint/2010/main" val="4060926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blog.angular-university.io/why-a-single-page-application-what-are-the-benefits-what-is-a-spa/"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www.angularminds.com/blog/article/top-10-features-of-angular-8.html" TargetMode="External"/><Relationship Id="rId2" Type="http://schemas.openxmlformats.org/officeDocument/2006/relationships/slide" Target="../slides/slide40.xml"/><Relationship Id="rId1" Type="http://schemas.openxmlformats.org/officeDocument/2006/relationships/notesMaster" Target="../notesMasters/notesMaster1.xml"/><Relationship Id="rId5" Type="http://schemas.openxmlformats.org/officeDocument/2006/relationships/hyperlink" Target="https://www.pluralsight.com/blog/software-development/new-features-angular-8" TargetMode="External"/><Relationship Id="rId4" Type="http://schemas.openxmlformats.org/officeDocument/2006/relationships/hyperlink" Target="https://angular.io/guide/bazel" TargetMode="Externa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www.angularminds.com/blog/article/top-10-features-of-angular-8.html" TargetMode="External"/><Relationship Id="rId2" Type="http://schemas.openxmlformats.org/officeDocument/2006/relationships/slide" Target="../slides/slide41.xml"/><Relationship Id="rId1" Type="http://schemas.openxmlformats.org/officeDocument/2006/relationships/notesMaster" Target="../notesMasters/notesMaster1.xml"/><Relationship Id="rId5" Type="http://schemas.openxmlformats.org/officeDocument/2006/relationships/hyperlink" Target="https://www.pluralsight.com/blog/software-development/new-features-angular-8" TargetMode="External"/><Relationship Id="rId4" Type="http://schemas.openxmlformats.org/officeDocument/2006/relationships/hyperlink" Target="https://angular.io/guide/bazel" TargetMode="Externa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jscomplete.com/learn/node-beyond-basics/learning-node-runtime" TargetMode="External"/><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1</a:t>
            </a:fld>
            <a:endParaRPr lang="en-US"/>
          </a:p>
        </p:txBody>
      </p:sp>
    </p:spTree>
    <p:extLst>
      <p:ext uri="{BB962C8B-B14F-4D97-AF65-F5344CB8AC3E}">
        <p14:creationId xmlns:p14="http://schemas.microsoft.com/office/powerpoint/2010/main" val="11572741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10</a:t>
            </a:fld>
            <a:endParaRPr lang="en-US"/>
          </a:p>
        </p:txBody>
      </p:sp>
    </p:spTree>
    <p:extLst>
      <p:ext uri="{BB962C8B-B14F-4D97-AF65-F5344CB8AC3E}">
        <p14:creationId xmlns:p14="http://schemas.microsoft.com/office/powerpoint/2010/main" val="3859777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11</a:t>
            </a:fld>
            <a:endParaRPr lang="en-US"/>
          </a:p>
        </p:txBody>
      </p:sp>
    </p:spTree>
    <p:extLst>
      <p:ext uri="{BB962C8B-B14F-4D97-AF65-F5344CB8AC3E}">
        <p14:creationId xmlns:p14="http://schemas.microsoft.com/office/powerpoint/2010/main" val="41686686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12</a:t>
            </a:fld>
            <a:endParaRPr lang="en-US"/>
          </a:p>
        </p:txBody>
      </p:sp>
    </p:spTree>
    <p:extLst>
      <p:ext uri="{BB962C8B-B14F-4D97-AF65-F5344CB8AC3E}">
        <p14:creationId xmlns:p14="http://schemas.microsoft.com/office/powerpoint/2010/main" val="300431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13</a:t>
            </a:fld>
            <a:endParaRPr lang="en-US"/>
          </a:p>
        </p:txBody>
      </p:sp>
    </p:spTree>
    <p:extLst>
      <p:ext uri="{BB962C8B-B14F-4D97-AF65-F5344CB8AC3E}">
        <p14:creationId xmlns:p14="http://schemas.microsoft.com/office/powerpoint/2010/main" val="37876319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t"/>
            <a:r>
              <a:rPr lang="en-US" sz="1200" b="0" i="0" kern="1200" dirty="0">
                <a:solidFill>
                  <a:schemeClr val="tx1"/>
                </a:solidFill>
                <a:effectLst/>
                <a:latin typeface="+mn-lt"/>
                <a:ea typeface="+mn-ea"/>
                <a:cs typeface="+mn-cs"/>
              </a:rPr>
              <a:t>The Ecosystem</a:t>
            </a:r>
          </a:p>
          <a:p>
            <a:pPr fontAlgn="t"/>
            <a:r>
              <a:rPr lang="en-US" sz="1200" b="0" i="0" kern="1200" dirty="0">
                <a:solidFill>
                  <a:schemeClr val="tx1"/>
                </a:solidFill>
                <a:effectLst/>
                <a:latin typeface="+mn-lt"/>
                <a:ea typeface="+mn-ea"/>
                <a:cs typeface="+mn-cs"/>
              </a:rPr>
              <a:t>When choosing the development tool, it is crucial to make sure it is powered by extensions and components for functionality improvements — Angular is. That’s a powerful framework that offers multiple opportunities right out-of-the-box. Software engineers don’t have to waste time installing dozens of extensions. However, if you have some extraordinary requirements and are looking for a special solution, there are many external tools and components to choose from. With access to the rich ecosystem, Angular apps developers can create powerful applications with advanced functionality and impressive UI/UX.</a:t>
            </a:r>
          </a:p>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14</a:t>
            </a:fld>
            <a:endParaRPr lang="en-US"/>
          </a:p>
        </p:txBody>
      </p:sp>
    </p:spTree>
    <p:extLst>
      <p:ext uri="{BB962C8B-B14F-4D97-AF65-F5344CB8AC3E}">
        <p14:creationId xmlns:p14="http://schemas.microsoft.com/office/powerpoint/2010/main" val="4884292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15</a:t>
            </a:fld>
            <a:endParaRPr lang="en-US"/>
          </a:p>
        </p:txBody>
      </p:sp>
    </p:spTree>
    <p:extLst>
      <p:ext uri="{BB962C8B-B14F-4D97-AF65-F5344CB8AC3E}">
        <p14:creationId xmlns:p14="http://schemas.microsoft.com/office/powerpoint/2010/main" val="12497471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16</a:t>
            </a:fld>
            <a:endParaRPr lang="en-US"/>
          </a:p>
        </p:txBody>
      </p:sp>
    </p:spTree>
    <p:extLst>
      <p:ext uri="{BB962C8B-B14F-4D97-AF65-F5344CB8AC3E}">
        <p14:creationId xmlns:p14="http://schemas.microsoft.com/office/powerpoint/2010/main" val="29082457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17</a:t>
            </a:fld>
            <a:endParaRPr lang="en-US"/>
          </a:p>
        </p:txBody>
      </p:sp>
    </p:spTree>
    <p:extLst>
      <p:ext uri="{BB962C8B-B14F-4D97-AF65-F5344CB8AC3E}">
        <p14:creationId xmlns:p14="http://schemas.microsoft.com/office/powerpoint/2010/main" val="9591750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t"/>
            <a:r>
              <a:rPr lang="en-US" dirty="0">
                <a:hlinkClick r:id="rId3"/>
              </a:rPr>
              <a:t>https://blog.angular-university.io/why-a-single-page-application-what-are-the-benefits-what-is-a-spa/</a:t>
            </a:r>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18</a:t>
            </a:fld>
            <a:endParaRPr lang="en-US"/>
          </a:p>
        </p:txBody>
      </p:sp>
    </p:spTree>
    <p:extLst>
      <p:ext uri="{BB962C8B-B14F-4D97-AF65-F5344CB8AC3E}">
        <p14:creationId xmlns:p14="http://schemas.microsoft.com/office/powerpoint/2010/main" val="12294959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20</a:t>
            </a:fld>
            <a:endParaRPr lang="en-US"/>
          </a:p>
        </p:txBody>
      </p:sp>
    </p:spTree>
    <p:extLst>
      <p:ext uri="{BB962C8B-B14F-4D97-AF65-F5344CB8AC3E}">
        <p14:creationId xmlns:p14="http://schemas.microsoft.com/office/powerpoint/2010/main" val="12719864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2</a:t>
            </a:fld>
            <a:endParaRPr lang="en-US"/>
          </a:p>
        </p:txBody>
      </p:sp>
    </p:spTree>
    <p:extLst>
      <p:ext uri="{BB962C8B-B14F-4D97-AF65-F5344CB8AC3E}">
        <p14:creationId xmlns:p14="http://schemas.microsoft.com/office/powerpoint/2010/main" val="1739560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28</a:t>
            </a:fld>
            <a:endParaRPr lang="en-US"/>
          </a:p>
        </p:txBody>
      </p:sp>
    </p:spTree>
    <p:extLst>
      <p:ext uri="{BB962C8B-B14F-4D97-AF65-F5344CB8AC3E}">
        <p14:creationId xmlns:p14="http://schemas.microsoft.com/office/powerpoint/2010/main" val="13200326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johnpapa.net</a:t>
            </a:r>
            <a:r>
              <a:rPr lang="en-US" dirty="0"/>
              <a:t>/typescriptpost4/</a:t>
            </a:r>
          </a:p>
        </p:txBody>
      </p:sp>
      <p:sp>
        <p:nvSpPr>
          <p:cNvPr id="4" name="Slide Number Placeholder 3"/>
          <p:cNvSpPr>
            <a:spLocks noGrp="1"/>
          </p:cNvSpPr>
          <p:nvPr>
            <p:ph type="sldNum" sz="quarter" idx="10"/>
          </p:nvPr>
        </p:nvSpPr>
        <p:spPr/>
        <p:txBody>
          <a:bodyPr/>
          <a:lstStyle/>
          <a:p>
            <a:fld id="{0922E9E3-F7E0-4F64-A85D-DE32A7B411A1}" type="slidenum">
              <a:rPr lang="en-US" smtClean="0"/>
              <a:t>29</a:t>
            </a:fld>
            <a:endParaRPr lang="en-US"/>
          </a:p>
        </p:txBody>
      </p:sp>
    </p:spTree>
    <p:extLst>
      <p:ext uri="{BB962C8B-B14F-4D97-AF65-F5344CB8AC3E}">
        <p14:creationId xmlns:p14="http://schemas.microsoft.com/office/powerpoint/2010/main" val="14483328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The construction of these elements has been moved out of the class. This pattern is so common that </a:t>
            </a:r>
            <a:r>
              <a:rPr lang="en-US" sz="1200" kern="1200" dirty="0" err="1">
                <a:solidFill>
                  <a:schemeClr val="tx1"/>
                </a:solidFill>
                <a:latin typeface="+mn-lt"/>
                <a:ea typeface="+mn-ea"/>
                <a:cs typeface="+mn-cs"/>
              </a:rPr>
              <a:t>TypeScript</a:t>
            </a:r>
            <a:r>
              <a:rPr lang="en-US" sz="1200" kern="1200" dirty="0">
                <a:solidFill>
                  <a:schemeClr val="tx1"/>
                </a:solidFill>
                <a:latin typeface="+mn-lt"/>
                <a:ea typeface="+mn-ea"/>
                <a:cs typeface="+mn-cs"/>
              </a:rPr>
              <a:t> allows it to be written in shorthand like so:</a:t>
            </a:r>
          </a:p>
          <a:p>
            <a:r>
              <a:rPr lang="en-US" sz="1200" kern="1200" dirty="0">
                <a:solidFill>
                  <a:schemeClr val="tx1"/>
                </a:solidFill>
                <a:latin typeface="+mn-lt"/>
                <a:ea typeface="+mn-ea"/>
                <a:cs typeface="+mn-cs"/>
              </a:rPr>
              <a:t>class Hamburger {</a:t>
            </a:r>
          </a:p>
          <a:p>
            <a:r>
              <a:rPr lang="en-US" sz="1200" kern="1200" dirty="0">
                <a:solidFill>
                  <a:schemeClr val="tx1"/>
                </a:solidFill>
                <a:latin typeface="+mn-lt"/>
                <a:ea typeface="+mn-ea"/>
                <a:cs typeface="+mn-cs"/>
              </a:rPr>
              <a:t>  constructor(private bun: Bun, private patty: Patty,</a:t>
            </a:r>
          </a:p>
          <a:p>
            <a:r>
              <a:rPr lang="en-US" sz="1200" kern="1200" dirty="0">
                <a:solidFill>
                  <a:schemeClr val="tx1"/>
                </a:solidFill>
                <a:latin typeface="+mn-lt"/>
                <a:ea typeface="+mn-ea"/>
                <a:cs typeface="+mn-cs"/>
              </a:rPr>
              <a:t>    private toppings: Toppings) {}</a:t>
            </a:r>
          </a:p>
          <a:p>
            <a:r>
              <a:rPr lang="en-US" sz="1200" kern="1200" dirty="0">
                <a:solidFill>
                  <a:schemeClr val="tx1"/>
                </a:solidFill>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30</a:t>
            </a:fld>
            <a:endParaRPr lang="en-US"/>
          </a:p>
        </p:txBody>
      </p:sp>
    </p:spTree>
    <p:extLst>
      <p:ext uri="{BB962C8B-B14F-4D97-AF65-F5344CB8AC3E}">
        <p14:creationId xmlns:p14="http://schemas.microsoft.com/office/powerpoint/2010/main" val="28708217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31</a:t>
            </a:fld>
            <a:endParaRPr lang="en-US"/>
          </a:p>
        </p:txBody>
      </p:sp>
    </p:spTree>
    <p:extLst>
      <p:ext uri="{BB962C8B-B14F-4D97-AF65-F5344CB8AC3E}">
        <p14:creationId xmlns:p14="http://schemas.microsoft.com/office/powerpoint/2010/main" val="30840844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pPr/>
              <a:t>32</a:t>
            </a:fld>
            <a:endParaRPr lang="en-US" dirty="0"/>
          </a:p>
        </p:txBody>
      </p:sp>
    </p:spTree>
    <p:extLst>
      <p:ext uri="{BB962C8B-B14F-4D97-AF65-F5344CB8AC3E}">
        <p14:creationId xmlns:p14="http://schemas.microsoft.com/office/powerpoint/2010/main" val="25748987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pPr/>
              <a:t>33</a:t>
            </a:fld>
            <a:endParaRPr lang="en-US" dirty="0"/>
          </a:p>
        </p:txBody>
      </p:sp>
    </p:spTree>
    <p:extLst>
      <p:ext uri="{BB962C8B-B14F-4D97-AF65-F5344CB8AC3E}">
        <p14:creationId xmlns:p14="http://schemas.microsoft.com/office/powerpoint/2010/main" val="23671557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pPr/>
              <a:t>34</a:t>
            </a:fld>
            <a:endParaRPr lang="en-US" dirty="0"/>
          </a:p>
        </p:txBody>
      </p:sp>
    </p:spTree>
    <p:extLst>
      <p:ext uri="{BB962C8B-B14F-4D97-AF65-F5344CB8AC3E}">
        <p14:creationId xmlns:p14="http://schemas.microsoft.com/office/powerpoint/2010/main" val="19276328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For a quick refresher, there are two ways to compile your Angular apps:</a:t>
            </a:r>
          </a:p>
          <a:p>
            <a:r>
              <a:rPr lang="en-US" sz="1200" b="1" i="0" kern="1200" dirty="0">
                <a:solidFill>
                  <a:schemeClr val="tx1"/>
                </a:solidFill>
                <a:effectLst/>
                <a:latin typeface="+mn-lt"/>
                <a:ea typeface="+mn-ea"/>
                <a:cs typeface="+mn-cs"/>
              </a:rPr>
              <a:t>JIT (Just-in-time)</a:t>
            </a:r>
            <a:r>
              <a:rPr lang="en-US" sz="1200" b="0" i="0" kern="1200" dirty="0">
                <a:solidFill>
                  <a:schemeClr val="tx1"/>
                </a:solidFill>
                <a:effectLst/>
                <a:latin typeface="+mn-lt"/>
                <a:ea typeface="+mn-ea"/>
                <a:cs typeface="+mn-cs"/>
              </a:rPr>
              <a:t>, which compiles in the browser at runtime</a:t>
            </a:r>
          </a:p>
          <a:p>
            <a:r>
              <a:rPr lang="en-US" sz="1200" b="1" i="0" kern="1200" dirty="0">
                <a:solidFill>
                  <a:schemeClr val="tx1"/>
                </a:solidFill>
                <a:effectLst/>
                <a:latin typeface="+mn-lt"/>
                <a:ea typeface="+mn-ea"/>
                <a:cs typeface="+mn-cs"/>
              </a:rPr>
              <a:t>AOT (Ahead-of-time)</a:t>
            </a:r>
            <a:r>
              <a:rPr lang="en-US" sz="1200" b="0" i="0" kern="1200" dirty="0">
                <a:solidFill>
                  <a:schemeClr val="tx1"/>
                </a:solidFill>
                <a:effectLst/>
                <a:latin typeface="+mn-lt"/>
                <a:ea typeface="+mn-ea"/>
                <a:cs typeface="+mn-cs"/>
              </a:rPr>
              <a:t>, which compiles before it gets to the user</a:t>
            </a:r>
          </a:p>
          <a:p>
            <a:r>
              <a:rPr lang="en-US" sz="1200" b="0" i="0" kern="1200" dirty="0">
                <a:solidFill>
                  <a:schemeClr val="tx1"/>
                </a:solidFill>
                <a:effectLst/>
                <a:latin typeface="+mn-lt"/>
                <a:ea typeface="+mn-ea"/>
                <a:cs typeface="+mn-cs"/>
              </a:rPr>
              <a:t>JIT compilation is still the default when running the compiler, but the next version of the Angular CLI (command line interface) will make the AOT the default option, even during development.</a:t>
            </a:r>
          </a:p>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pPr/>
              <a:t>35</a:t>
            </a:fld>
            <a:endParaRPr lang="en-US" dirty="0"/>
          </a:p>
        </p:txBody>
      </p:sp>
    </p:spTree>
    <p:extLst>
      <p:ext uri="{BB962C8B-B14F-4D97-AF65-F5344CB8AC3E}">
        <p14:creationId xmlns:p14="http://schemas.microsoft.com/office/powerpoint/2010/main" val="34111670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pPr/>
              <a:t>36</a:t>
            </a:fld>
            <a:endParaRPr lang="en-US" dirty="0"/>
          </a:p>
        </p:txBody>
      </p:sp>
    </p:spTree>
    <p:extLst>
      <p:ext uri="{BB962C8B-B14F-4D97-AF65-F5344CB8AC3E}">
        <p14:creationId xmlns:p14="http://schemas.microsoft.com/office/powerpoint/2010/main" val="30172267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pPr/>
              <a:t>37</a:t>
            </a:fld>
            <a:endParaRPr lang="en-US" dirty="0"/>
          </a:p>
        </p:txBody>
      </p:sp>
    </p:spTree>
    <p:extLst>
      <p:ext uri="{BB962C8B-B14F-4D97-AF65-F5344CB8AC3E}">
        <p14:creationId xmlns:p14="http://schemas.microsoft.com/office/powerpoint/2010/main" val="1370188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Typography - </a:t>
            </a:r>
            <a:r>
              <a:rPr lang="en-US" sz="1200" kern="1200" dirty="0">
                <a:solidFill>
                  <a:schemeClr val="tx1"/>
                </a:solidFill>
                <a:latin typeface="+mn-lt"/>
                <a:ea typeface="+mn-ea"/>
                <a:cs typeface="+mn-cs"/>
              </a:rPr>
              <a:t>the art or procedure of arranging type or processing data and printing from it.</a:t>
            </a:r>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3</a:t>
            </a:fld>
            <a:endParaRPr lang="en-US"/>
          </a:p>
        </p:txBody>
      </p:sp>
    </p:spTree>
    <p:extLst>
      <p:ext uri="{BB962C8B-B14F-4D97-AF65-F5344CB8AC3E}">
        <p14:creationId xmlns:p14="http://schemas.microsoft.com/office/powerpoint/2010/main" val="4128389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pPr/>
              <a:t>38</a:t>
            </a:fld>
            <a:endParaRPr lang="en-US" dirty="0"/>
          </a:p>
        </p:txBody>
      </p:sp>
    </p:spTree>
    <p:extLst>
      <p:ext uri="{BB962C8B-B14F-4D97-AF65-F5344CB8AC3E}">
        <p14:creationId xmlns:p14="http://schemas.microsoft.com/office/powerpoint/2010/main" val="34290077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pPr/>
              <a:t>39</a:t>
            </a:fld>
            <a:endParaRPr lang="en-US" dirty="0"/>
          </a:p>
        </p:txBody>
      </p:sp>
    </p:spTree>
    <p:extLst>
      <p:ext uri="{BB962C8B-B14F-4D97-AF65-F5344CB8AC3E}">
        <p14:creationId xmlns:p14="http://schemas.microsoft.com/office/powerpoint/2010/main" val="15775696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Differential loading is a new feature that lets you use version 8 of the Angular CLI to create two different production bundles of your app. Attributes on the &lt;script&gt; tag in your </a:t>
            </a:r>
            <a:r>
              <a:rPr lang="en-US" sz="1200" b="0" i="0" kern="1200" dirty="0" err="1">
                <a:solidFill>
                  <a:schemeClr val="tx1"/>
                </a:solidFill>
                <a:effectLst/>
                <a:latin typeface="+mn-lt"/>
                <a:ea typeface="+mn-ea"/>
                <a:cs typeface="+mn-cs"/>
              </a:rPr>
              <a:t>index.html</a:t>
            </a:r>
            <a:r>
              <a:rPr lang="en-US" sz="1200" b="0" i="0" kern="1200" dirty="0">
                <a:solidFill>
                  <a:schemeClr val="tx1"/>
                </a:solidFill>
                <a:effectLst/>
                <a:latin typeface="+mn-lt"/>
                <a:ea typeface="+mn-ea"/>
                <a:cs typeface="+mn-cs"/>
              </a:rPr>
              <a:t> file let the browser request the most appropriate bundle; modern browsers will request a bundle that uses ES2015 JavaScript syntax and will be significantly smaller than the legacy bundle that uses ES5 syntax to maintain support for older browsers. Differential loading is enabled by default for new apps created with version 8 of the CLI, but you can easily enable this feature on your existing apps by upgrading to Angular 8, adding a </a:t>
            </a:r>
            <a:r>
              <a:rPr lang="en-US" sz="1200" b="0" i="0" kern="1200" dirty="0" err="1">
                <a:solidFill>
                  <a:schemeClr val="tx1"/>
                </a:solidFill>
                <a:effectLst/>
                <a:latin typeface="+mn-lt"/>
                <a:ea typeface="+mn-ea"/>
                <a:cs typeface="+mn-cs"/>
              </a:rPr>
              <a:t>browserlist</a:t>
            </a:r>
            <a:r>
              <a:rPr lang="en-US" sz="1200" b="0" i="0" kern="1200" dirty="0">
                <a:solidFill>
                  <a:schemeClr val="tx1"/>
                </a:solidFill>
                <a:effectLst/>
                <a:latin typeface="+mn-lt"/>
                <a:ea typeface="+mn-ea"/>
                <a:cs typeface="+mn-cs"/>
              </a:rPr>
              <a:t> configuration file, and setting the “target” option in your </a:t>
            </a:r>
            <a:r>
              <a:rPr lang="en-US" sz="1200" b="0" i="0" kern="1200" dirty="0" err="1">
                <a:solidFill>
                  <a:schemeClr val="tx1"/>
                </a:solidFill>
                <a:effectLst/>
                <a:latin typeface="+mn-lt"/>
                <a:ea typeface="+mn-ea"/>
                <a:cs typeface="+mn-cs"/>
              </a:rPr>
              <a:t>tsconfig.json</a:t>
            </a:r>
            <a:r>
              <a:rPr lang="en-US" sz="1200" b="0" i="0" kern="1200" dirty="0">
                <a:solidFill>
                  <a:schemeClr val="tx1"/>
                </a:solidFill>
                <a:effectLst/>
                <a:latin typeface="+mn-lt"/>
                <a:ea typeface="+mn-ea"/>
                <a:cs typeface="+mn-cs"/>
              </a:rPr>
              <a:t> file to “es2015”. The result? Your users with modern browsers get a smaller bundle that loads faster (and puts a bigger smile on their face).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Ivy is a major change in Angular history, it an angular renderer which is radically different from anything as it uses incremental DOM. It changes how the framework internally works, without changing our Angular applications. The Ivy project is basically rewriting the Angular compiler and runtime code in order to reach</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better build times ( incremental approach)</a:t>
            </a:r>
          </a:p>
          <a:p>
            <a:r>
              <a:rPr lang="en-US" sz="1200" b="0" i="0" kern="1200" dirty="0">
                <a:solidFill>
                  <a:schemeClr val="tx1"/>
                </a:solidFill>
                <a:effectLst/>
                <a:latin typeface="+mn-lt"/>
                <a:ea typeface="+mn-ea"/>
                <a:cs typeface="+mn-cs"/>
              </a:rPr>
              <a:t>better build sizes more compatible with tree-shaking</a:t>
            </a:r>
          </a:p>
          <a:p>
            <a:r>
              <a:rPr lang="en-US" sz="1200" b="0" i="0" kern="1200" dirty="0">
                <a:solidFill>
                  <a:schemeClr val="tx1"/>
                </a:solidFill>
                <a:effectLst/>
                <a:latin typeface="+mn-lt"/>
                <a:ea typeface="+mn-ea"/>
                <a:cs typeface="+mn-cs"/>
              </a:rPr>
              <a:t>new potential features like lazy loading of component instead of modules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Angular Router Backwards Compatibility</a:t>
            </a:r>
          </a:p>
          <a:p>
            <a:r>
              <a:rPr lang="en-US" sz="1200" b="0" i="0" kern="1200" dirty="0">
                <a:solidFill>
                  <a:schemeClr val="tx1"/>
                </a:solidFill>
                <a:effectLst/>
                <a:latin typeface="+mn-lt"/>
                <a:ea typeface="+mn-ea"/>
                <a:cs typeface="+mn-cs"/>
              </a:rPr>
              <a:t>Angular 8 feature added backward compatibility mode to Angular router that helps to upgrade the path for large projects and will make it easier to move to Angular by allowing lazy loading parts of Angular v1.x apps using $route </a:t>
            </a:r>
            <a:r>
              <a:rPr lang="en-US" sz="1200" b="0" i="0" kern="1200" dirty="0" err="1">
                <a:solidFill>
                  <a:schemeClr val="tx1"/>
                </a:solidFill>
                <a:effectLst/>
                <a:latin typeface="+mn-lt"/>
                <a:ea typeface="+mn-ea"/>
                <a:cs typeface="+mn-cs"/>
              </a:rPr>
              <a:t>APIs.In</a:t>
            </a:r>
            <a:r>
              <a:rPr lang="en-US" sz="1200" b="0" i="0" kern="1200" dirty="0">
                <a:solidFill>
                  <a:schemeClr val="tx1"/>
                </a:solidFill>
                <a:effectLst/>
                <a:latin typeface="+mn-lt"/>
                <a:ea typeface="+mn-ea"/>
                <a:cs typeface="+mn-cs"/>
              </a:rPr>
              <a:t> simple word, we will be able to upgrade our Angular 1.x apps to Angular 2+ right away.</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Improved Web Worker Bundling</a:t>
            </a:r>
          </a:p>
          <a:p>
            <a:r>
              <a:rPr lang="en-US" sz="1200" b="0" i="0" kern="1200" dirty="0">
                <a:solidFill>
                  <a:schemeClr val="tx1"/>
                </a:solidFill>
                <a:effectLst/>
                <a:latin typeface="+mn-lt"/>
                <a:ea typeface="+mn-ea"/>
                <a:cs typeface="+mn-cs"/>
              </a:rPr>
              <a:t>Thanks to Angular CLI 8, web workers are included while building the production bundles which are essential for improving the parallelizability and helps increase the performance. Angular 8.0 is thus adding building support to CLI which provides one bundle for every web worker.</a:t>
            </a:r>
          </a:p>
          <a:p>
            <a:endParaRPr lang="en-US" sz="1200" b="0" i="0" kern="1200" dirty="0">
              <a:solidFill>
                <a:schemeClr val="tx1"/>
              </a:solidFill>
              <a:effectLst/>
              <a:latin typeface="+mn-lt"/>
              <a:ea typeface="+mn-ea"/>
              <a:cs typeface="+mn-cs"/>
            </a:endParaRPr>
          </a:p>
          <a:p>
            <a:r>
              <a:rPr lang="en-US" sz="1200" b="1" i="0" kern="1200" dirty="0" err="1">
                <a:solidFill>
                  <a:schemeClr val="tx1"/>
                </a:solidFill>
                <a:effectLst/>
                <a:latin typeface="+mn-lt"/>
                <a:ea typeface="+mn-ea"/>
                <a:cs typeface="+mn-cs"/>
              </a:rPr>
              <a:t>Bazel</a:t>
            </a:r>
            <a:r>
              <a:rPr lang="en-US" sz="1200" b="1" i="0" kern="1200" dirty="0">
                <a:solidFill>
                  <a:schemeClr val="tx1"/>
                </a:solidFill>
                <a:effectLst/>
                <a:latin typeface="+mn-lt"/>
                <a:ea typeface="+mn-ea"/>
                <a:cs typeface="+mn-cs"/>
              </a:rPr>
              <a:t> Support</a:t>
            </a:r>
          </a:p>
          <a:p>
            <a:r>
              <a:rPr lang="en-US" sz="1200" b="0" i="0" kern="1200" dirty="0">
                <a:solidFill>
                  <a:schemeClr val="tx1"/>
                </a:solidFill>
                <a:effectLst/>
                <a:latin typeface="+mn-lt"/>
                <a:ea typeface="+mn-ea"/>
                <a:cs typeface="+mn-cs"/>
              </a:rPr>
              <a:t>One of the new features of Angular 8 is the possibility to build your CLI application with </a:t>
            </a:r>
            <a:r>
              <a:rPr lang="en-US" sz="1200" b="0" i="0" kern="1200" dirty="0" err="1">
                <a:solidFill>
                  <a:schemeClr val="tx1"/>
                </a:solidFill>
                <a:effectLst/>
                <a:latin typeface="+mn-lt"/>
                <a:ea typeface="+mn-ea"/>
                <a:cs typeface="+mn-cs"/>
              </a:rPr>
              <a:t>Bazel</a:t>
            </a:r>
            <a:r>
              <a:rPr lang="en-US" sz="1200" b="0" i="0" kern="1200" dirty="0">
                <a:solidFill>
                  <a:schemeClr val="tx1"/>
                </a:solidFill>
                <a:effectLst/>
                <a:latin typeface="+mn-lt"/>
                <a:ea typeface="+mn-ea"/>
                <a:cs typeface="+mn-cs"/>
              </a:rPr>
              <a:t>. The Angular framework itself is built with </a:t>
            </a:r>
            <a:r>
              <a:rPr lang="en-US" sz="1200" b="0" i="0" kern="1200" dirty="0" err="1">
                <a:solidFill>
                  <a:schemeClr val="tx1"/>
                </a:solidFill>
                <a:effectLst/>
                <a:latin typeface="+mn-lt"/>
                <a:ea typeface="+mn-ea"/>
                <a:cs typeface="+mn-cs"/>
              </a:rPr>
              <a:t>Bazel</a:t>
            </a:r>
            <a:r>
              <a:rPr lang="en-US" sz="1200" b="0" i="0" kern="1200" dirty="0">
                <a:solidFill>
                  <a:schemeClr val="tx1"/>
                </a:solidFill>
                <a:effectLst/>
                <a:latin typeface="+mn-lt"/>
                <a:ea typeface="+mn-ea"/>
                <a:cs typeface="+mn-cs"/>
              </a:rPr>
              <a: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It is available as opt-in, it is expected to be included in @angular/cli in Version 9.</a:t>
            </a:r>
          </a:p>
          <a:p>
            <a:endParaRPr lang="en-US" sz="1200" b="0" i="0" kern="1200" dirty="0">
              <a:solidFill>
                <a:schemeClr val="tx1"/>
              </a:solidFill>
              <a:effectLst/>
              <a:latin typeface="+mn-lt"/>
              <a:ea typeface="+mn-ea"/>
              <a:cs typeface="+mn-cs"/>
            </a:endParaRPr>
          </a:p>
          <a:p>
            <a:r>
              <a:rPr lang="en-US" dirty="0">
                <a:hlinkClick r:id="rId3"/>
              </a:rPr>
              <a:t>https://www.angularminds.com/blog/article/top-10-features-of-angular-8.html</a:t>
            </a:r>
            <a:endParaRPr lang="en-US" dirty="0"/>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new version allows us to use Builders API. It uses builders for main operations like: serve, build, test, lint and e2e. Basically, the builder Builders are functions that implement the logic and behavior for a task that can replace a command which you pass to the </a:t>
            </a:r>
            <a:r>
              <a:rPr lang="en-US" sz="1200" b="0" i="0" kern="1200" dirty="0" err="1">
                <a:solidFill>
                  <a:schemeClr val="tx1"/>
                </a:solidFill>
                <a:effectLst/>
                <a:latin typeface="+mn-lt"/>
                <a:ea typeface="+mn-ea"/>
                <a:cs typeface="+mn-cs"/>
              </a:rPr>
              <a:t>createBuilder</a:t>
            </a:r>
            <a:r>
              <a:rPr lang="en-US" sz="1200" b="0" i="0" kern="1200" dirty="0">
                <a:solidFill>
                  <a:schemeClr val="tx1"/>
                </a:solidFill>
                <a:effectLst/>
                <a:latin typeface="+mn-lt"/>
                <a:ea typeface="+mn-ea"/>
                <a:cs typeface="+mn-cs"/>
              </a:rPr>
              <a:t>() method from @angular-devkit/architect package &amp; now we can create our custom builders as well.</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AngularJS API Migration Improvements with $location service</a:t>
            </a:r>
          </a:p>
          <a:p>
            <a:r>
              <a:rPr lang="en-US" sz="1200" b="0" i="0" kern="1200" dirty="0">
                <a:solidFill>
                  <a:schemeClr val="tx1"/>
                </a:solidFill>
                <a:effectLst/>
                <a:latin typeface="+mn-lt"/>
                <a:ea typeface="+mn-ea"/>
                <a:cs typeface="+mn-cs"/>
              </a:rPr>
              <a:t>The Angular Team wants to provide support for all developers using AngularJS to upgrade them with latest Angular so some enhancements have been made to provide better integration with the AngularJS $location service in hybrid (AngularJS &lt;=&gt; Angular) apps. A new package angular/common/upgrade is added help you</a:t>
            </a:r>
          </a:p>
          <a:p>
            <a:r>
              <a:rPr lang="en-US" sz="1200" b="0" i="0" kern="1200" dirty="0">
                <a:solidFill>
                  <a:schemeClr val="tx1"/>
                </a:solidFill>
                <a:effectLst/>
                <a:latin typeface="+mn-lt"/>
                <a:ea typeface="+mn-ea"/>
                <a:cs typeface="+mn-cs"/>
              </a:rPr>
              <a:t>To retrieve the state from location service.</a:t>
            </a:r>
          </a:p>
          <a:p>
            <a:r>
              <a:rPr lang="en-US" sz="1200" b="0" i="0" kern="1200" dirty="0">
                <a:solidFill>
                  <a:schemeClr val="tx1"/>
                </a:solidFill>
                <a:effectLst/>
                <a:latin typeface="+mn-lt"/>
                <a:ea typeface="+mn-ea"/>
                <a:cs typeface="+mn-cs"/>
              </a:rPr>
              <a:t> To track all location changes.</a:t>
            </a:r>
          </a:p>
          <a:p>
            <a:r>
              <a:rPr lang="en-US" sz="1200" b="0" i="0" kern="1200" dirty="0">
                <a:solidFill>
                  <a:schemeClr val="tx1"/>
                </a:solidFill>
                <a:effectLst/>
                <a:latin typeface="+mn-lt"/>
                <a:ea typeface="+mn-ea"/>
                <a:cs typeface="+mn-cs"/>
              </a:rPr>
              <a:t> Help you retrieve hostname protocol port search properties which were available in AngularJS.</a:t>
            </a:r>
          </a:p>
          <a:p>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MockPlatformLocation</a:t>
            </a:r>
            <a:r>
              <a:rPr lang="en-US" sz="1200" b="0" i="0" kern="1200" dirty="0">
                <a:solidFill>
                  <a:schemeClr val="tx1"/>
                </a:solidFill>
                <a:effectLst/>
                <a:latin typeface="+mn-lt"/>
                <a:ea typeface="+mn-ea"/>
                <a:cs typeface="+mn-cs"/>
              </a:rPr>
              <a:t> API added to test the location service.</a:t>
            </a:r>
          </a:p>
          <a:p>
            <a:endParaRPr lang="en-US" sz="1200" b="1" i="0"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hlinkClick r:id="rId4"/>
              </a:rPr>
              <a:t>Ivy</a:t>
            </a:r>
            <a:r>
              <a:rPr lang="en-US" sz="1200" b="0" i="0" kern="1200" dirty="0">
                <a:solidFill>
                  <a:schemeClr val="tx1"/>
                </a:solidFill>
                <a:effectLst/>
                <a:latin typeface="+mn-lt"/>
                <a:ea typeface="+mn-ea"/>
                <a:cs typeface="+mn-cs"/>
              </a:rPr>
              <a:t> is the code name given to the next-generation compilation and rendering pipeline. The goal with Ivy is to produce smaller, faster application bundles in a way that is transparent to developers using the current rendering pipeline.</a:t>
            </a:r>
            <a:r>
              <a:rPr lang="en-US" sz="1200" b="0" i="0" u="none" strike="noStrike" kern="1200" dirty="0">
                <a:solidFill>
                  <a:schemeClr val="tx1"/>
                </a:solidFill>
                <a:effectLst/>
                <a:latin typeface="+mn-lt"/>
                <a:ea typeface="+mn-ea"/>
                <a:cs typeface="+mn-cs"/>
                <a:hlinkClick r:id="rId4"/>
              </a:rPr>
              <a:t> Bazel</a:t>
            </a:r>
            <a:r>
              <a:rPr lang="en-US" sz="1200" b="0" i="0" kern="1200" dirty="0">
                <a:solidFill>
                  <a:schemeClr val="tx1"/>
                </a:solidFill>
                <a:effectLst/>
                <a:latin typeface="+mn-lt"/>
                <a:ea typeface="+mn-ea"/>
                <a:cs typeface="+mn-cs"/>
              </a:rPr>
              <a:t> is an open-source build and test tool used extensively at Google. The Angular team is working to integrate </a:t>
            </a:r>
            <a:r>
              <a:rPr lang="en-US" sz="1200" b="0" i="0" kern="1200" dirty="0" err="1">
                <a:solidFill>
                  <a:schemeClr val="tx1"/>
                </a:solidFill>
                <a:effectLst/>
                <a:latin typeface="+mn-lt"/>
                <a:ea typeface="+mn-ea"/>
                <a:cs typeface="+mn-cs"/>
              </a:rPr>
              <a:t>Bazel</a:t>
            </a:r>
            <a:r>
              <a:rPr lang="en-US" sz="1200" b="0" i="0" kern="1200" dirty="0">
                <a:solidFill>
                  <a:schemeClr val="tx1"/>
                </a:solidFill>
                <a:effectLst/>
                <a:latin typeface="+mn-lt"/>
                <a:ea typeface="+mn-ea"/>
                <a:cs typeface="+mn-cs"/>
              </a:rPr>
              <a:t> into the standard Angular toolset to enable developers to perform faster incremental builds on large projects. Although they aren’t ready for production use, you can opt-in to both tools and take them for a test drive if you’re anxious to see what they offer.</a:t>
            </a:r>
          </a:p>
          <a:p>
            <a:r>
              <a:rPr lang="en-US" sz="1200" b="0" i="0" kern="1200" dirty="0">
                <a:solidFill>
                  <a:schemeClr val="tx1"/>
                </a:solidFill>
                <a:effectLst/>
                <a:latin typeface="+mn-lt"/>
                <a:ea typeface="+mn-ea"/>
                <a:cs typeface="+mn-cs"/>
              </a:rPr>
              <a:t>Install Angular 8 to</a:t>
            </a:r>
          </a:p>
          <a:p>
            <a:endParaRPr lang="en-US" sz="1200" b="1"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r>
              <a:rPr lang="en-US" dirty="0">
                <a:hlinkClick r:id="rId5"/>
              </a:rPr>
              <a:t>https://www.pluralsight.com/blog/software-development/new-features-angular-8</a:t>
            </a:r>
            <a:endParaRPr lang="en-US" dirty="0"/>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From </a:t>
            </a:r>
            <a:r>
              <a:rPr lang="en-US" sz="1200" b="1" i="0" kern="1200" dirty="0">
                <a:solidFill>
                  <a:schemeClr val="tx1"/>
                </a:solidFill>
                <a:effectLst/>
                <a:latin typeface="+mn-lt"/>
                <a:ea typeface="+mn-ea"/>
                <a:cs typeface="+mn-cs"/>
              </a:rPr>
              <a:t>Angular 8.0</a:t>
            </a:r>
            <a:r>
              <a:rPr lang="en-US" sz="1200" b="0" i="0" kern="1200" dirty="0">
                <a:solidFill>
                  <a:schemeClr val="tx1"/>
                </a:solidFill>
                <a:effectLst/>
                <a:latin typeface="+mn-lt"/>
                <a:ea typeface="+mn-ea"/>
                <a:cs typeface="+mn-cs"/>
              </a:rPr>
              <a:t> onward, there will be an </a:t>
            </a:r>
            <a:r>
              <a:rPr lang="en-US" sz="1200" b="1" i="0" kern="1200" dirty="0">
                <a:solidFill>
                  <a:schemeClr val="tx1"/>
                </a:solidFill>
                <a:effectLst/>
                <a:latin typeface="+mn-lt"/>
                <a:ea typeface="+mn-ea"/>
                <a:cs typeface="+mn-cs"/>
              </a:rPr>
              <a:t>opt</a:t>
            </a:r>
            <a:r>
              <a:rPr lang="en-US" sz="1200" b="0" i="0" kern="1200" dirty="0">
                <a:solidFill>
                  <a:schemeClr val="tx1"/>
                </a:solidFill>
                <a:effectLst/>
                <a:latin typeface="+mn-lt"/>
                <a:ea typeface="+mn-ea"/>
                <a:cs typeface="+mn-cs"/>
              </a:rPr>
              <a:t>-in telemetry in CLI and </a:t>
            </a:r>
            <a:r>
              <a:rPr lang="en-US" sz="1200" b="1" i="0" kern="1200" dirty="0">
                <a:solidFill>
                  <a:schemeClr val="tx1"/>
                </a:solidFill>
                <a:effectLst/>
                <a:latin typeface="+mn-lt"/>
                <a:ea typeface="+mn-ea"/>
                <a:cs typeface="+mn-cs"/>
              </a:rPr>
              <a:t>Angular</a:t>
            </a:r>
            <a:r>
              <a:rPr lang="en-US" sz="1200" b="0" i="0" kern="1200" dirty="0">
                <a:solidFill>
                  <a:schemeClr val="tx1"/>
                </a:solidFill>
                <a:effectLst/>
                <a:latin typeface="+mn-lt"/>
                <a:ea typeface="+mn-ea"/>
                <a:cs typeface="+mn-cs"/>
              </a:rPr>
              <a:t> will begin collecting anonymous information about things like the commands used and the build speed (if you allow them to do so). The </a:t>
            </a:r>
            <a:r>
              <a:rPr lang="en-US" sz="1200" b="1" i="0" kern="1200" dirty="0">
                <a:solidFill>
                  <a:schemeClr val="tx1"/>
                </a:solidFill>
                <a:effectLst/>
                <a:latin typeface="+mn-lt"/>
                <a:ea typeface="+mn-ea"/>
                <a:cs typeface="+mn-cs"/>
              </a:rPr>
              <a:t>Angular</a:t>
            </a:r>
            <a:r>
              <a:rPr lang="en-US" sz="1200" b="0" i="0" kern="1200" dirty="0">
                <a:solidFill>
                  <a:schemeClr val="tx1"/>
                </a:solidFill>
                <a:effectLst/>
                <a:latin typeface="+mn-lt"/>
                <a:ea typeface="+mn-ea"/>
                <a:cs typeface="+mn-cs"/>
              </a:rPr>
              <a:t> team will then use this data to create some more awesome features.</a:t>
            </a:r>
          </a:p>
          <a:p>
            <a:endParaRPr lang="en-US" sz="1200" b="0" i="0" kern="1200" dirty="0">
              <a:solidFill>
                <a:schemeClr val="tx1"/>
              </a:solidFill>
              <a:effectLst/>
              <a:latin typeface="+mn-lt"/>
              <a:ea typeface="+mn-ea"/>
              <a:cs typeface="+mn-cs"/>
            </a:endParaRPr>
          </a:p>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pPr/>
              <a:t>40</a:t>
            </a:fld>
            <a:endParaRPr lang="en-US" dirty="0"/>
          </a:p>
        </p:txBody>
      </p:sp>
    </p:spTree>
    <p:extLst>
      <p:ext uri="{BB962C8B-B14F-4D97-AF65-F5344CB8AC3E}">
        <p14:creationId xmlns:p14="http://schemas.microsoft.com/office/powerpoint/2010/main" val="24541841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Differential loading is a new feature that lets you use version 8 of the Angular CLI to create two different production bundles of your app. Attributes on the &lt;script&gt; tag in your </a:t>
            </a:r>
            <a:r>
              <a:rPr lang="en-US" sz="1200" b="0" i="0" kern="1200" dirty="0" err="1">
                <a:solidFill>
                  <a:schemeClr val="tx1"/>
                </a:solidFill>
                <a:effectLst/>
                <a:latin typeface="+mn-lt"/>
                <a:ea typeface="+mn-ea"/>
                <a:cs typeface="+mn-cs"/>
              </a:rPr>
              <a:t>index.html</a:t>
            </a:r>
            <a:r>
              <a:rPr lang="en-US" sz="1200" b="0" i="0" kern="1200" dirty="0">
                <a:solidFill>
                  <a:schemeClr val="tx1"/>
                </a:solidFill>
                <a:effectLst/>
                <a:latin typeface="+mn-lt"/>
                <a:ea typeface="+mn-ea"/>
                <a:cs typeface="+mn-cs"/>
              </a:rPr>
              <a:t> file let the browser request the most appropriate bundle; modern browsers will request a bundle that uses ES2015 JavaScript syntax and will be significantly smaller than the legacy bundle that uses ES5 syntax to maintain support for older browsers. Differential loading is enabled by default for new apps created with version 8 of the CLI, but you can easily enable this feature on your existing apps by upgrading to Angular 8, adding a </a:t>
            </a:r>
            <a:r>
              <a:rPr lang="en-US" sz="1200" b="0" i="0" kern="1200" dirty="0" err="1">
                <a:solidFill>
                  <a:schemeClr val="tx1"/>
                </a:solidFill>
                <a:effectLst/>
                <a:latin typeface="+mn-lt"/>
                <a:ea typeface="+mn-ea"/>
                <a:cs typeface="+mn-cs"/>
              </a:rPr>
              <a:t>browserlist</a:t>
            </a:r>
            <a:r>
              <a:rPr lang="en-US" sz="1200" b="0" i="0" kern="1200" dirty="0">
                <a:solidFill>
                  <a:schemeClr val="tx1"/>
                </a:solidFill>
                <a:effectLst/>
                <a:latin typeface="+mn-lt"/>
                <a:ea typeface="+mn-ea"/>
                <a:cs typeface="+mn-cs"/>
              </a:rPr>
              <a:t> configuration file, and setting the “target” option in your </a:t>
            </a:r>
            <a:r>
              <a:rPr lang="en-US" sz="1200" b="0" i="0" kern="1200" dirty="0" err="1">
                <a:solidFill>
                  <a:schemeClr val="tx1"/>
                </a:solidFill>
                <a:effectLst/>
                <a:latin typeface="+mn-lt"/>
                <a:ea typeface="+mn-ea"/>
                <a:cs typeface="+mn-cs"/>
              </a:rPr>
              <a:t>tsconfig.json</a:t>
            </a:r>
            <a:r>
              <a:rPr lang="en-US" sz="1200" b="0" i="0" kern="1200" dirty="0">
                <a:solidFill>
                  <a:schemeClr val="tx1"/>
                </a:solidFill>
                <a:effectLst/>
                <a:latin typeface="+mn-lt"/>
                <a:ea typeface="+mn-ea"/>
                <a:cs typeface="+mn-cs"/>
              </a:rPr>
              <a:t> file to “es2015”. The result? Your users with modern browsers get a smaller bundle that loads faster (and puts a bigger smile on their face).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Ivy is a major change in Angular history, it an angular renderer which is radically different from anything as it uses incremental DOM. It changes how the framework internally works, without changing our Angular applications. The Ivy project is basically rewriting the Angular compiler and runtime code in order to reach</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better build times ( incremental approach)</a:t>
            </a:r>
          </a:p>
          <a:p>
            <a:r>
              <a:rPr lang="en-US" sz="1200" b="0" i="0" kern="1200" dirty="0">
                <a:solidFill>
                  <a:schemeClr val="tx1"/>
                </a:solidFill>
                <a:effectLst/>
                <a:latin typeface="+mn-lt"/>
                <a:ea typeface="+mn-ea"/>
                <a:cs typeface="+mn-cs"/>
              </a:rPr>
              <a:t>better build sizes more compatible with tree-shaking</a:t>
            </a:r>
          </a:p>
          <a:p>
            <a:r>
              <a:rPr lang="en-US" sz="1200" b="0" i="0" kern="1200" dirty="0">
                <a:solidFill>
                  <a:schemeClr val="tx1"/>
                </a:solidFill>
                <a:effectLst/>
                <a:latin typeface="+mn-lt"/>
                <a:ea typeface="+mn-ea"/>
                <a:cs typeface="+mn-cs"/>
              </a:rPr>
              <a:t>new potential features like lazy loading of component instead of modules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Angular Router Backwards Compatibility</a:t>
            </a:r>
          </a:p>
          <a:p>
            <a:r>
              <a:rPr lang="en-US" sz="1200" b="0" i="0" kern="1200" dirty="0">
                <a:solidFill>
                  <a:schemeClr val="tx1"/>
                </a:solidFill>
                <a:effectLst/>
                <a:latin typeface="+mn-lt"/>
                <a:ea typeface="+mn-ea"/>
                <a:cs typeface="+mn-cs"/>
              </a:rPr>
              <a:t>Angular 8 feature added backward compatibility mode to Angular router that helps to upgrade the path for large projects and will make it easier to move to Angular by allowing lazy loading parts of Angular v1.x apps using $route </a:t>
            </a:r>
            <a:r>
              <a:rPr lang="en-US" sz="1200" b="0" i="0" kern="1200" dirty="0" err="1">
                <a:solidFill>
                  <a:schemeClr val="tx1"/>
                </a:solidFill>
                <a:effectLst/>
                <a:latin typeface="+mn-lt"/>
                <a:ea typeface="+mn-ea"/>
                <a:cs typeface="+mn-cs"/>
              </a:rPr>
              <a:t>APIs.In</a:t>
            </a:r>
            <a:r>
              <a:rPr lang="en-US" sz="1200" b="0" i="0" kern="1200" dirty="0">
                <a:solidFill>
                  <a:schemeClr val="tx1"/>
                </a:solidFill>
                <a:effectLst/>
                <a:latin typeface="+mn-lt"/>
                <a:ea typeface="+mn-ea"/>
                <a:cs typeface="+mn-cs"/>
              </a:rPr>
              <a:t> simple word, we will be able to upgrade our Angular 1.x apps to Angular 2+ right away.</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Improved Web Worker Bundling</a:t>
            </a:r>
          </a:p>
          <a:p>
            <a:r>
              <a:rPr lang="en-US" sz="1200" b="0" i="0" kern="1200" dirty="0">
                <a:solidFill>
                  <a:schemeClr val="tx1"/>
                </a:solidFill>
                <a:effectLst/>
                <a:latin typeface="+mn-lt"/>
                <a:ea typeface="+mn-ea"/>
                <a:cs typeface="+mn-cs"/>
              </a:rPr>
              <a:t>Thanks to Angular CLI 8, web workers are included while building the production bundles which are essential for improving the parallelizability and helps increase the performance. Angular 8.0 is thus adding building support to CLI which provides one bundle for every web worker.</a:t>
            </a:r>
          </a:p>
          <a:p>
            <a:endParaRPr lang="en-US" sz="1200" b="0" i="0" kern="1200" dirty="0">
              <a:solidFill>
                <a:schemeClr val="tx1"/>
              </a:solidFill>
              <a:effectLst/>
              <a:latin typeface="+mn-lt"/>
              <a:ea typeface="+mn-ea"/>
              <a:cs typeface="+mn-cs"/>
            </a:endParaRPr>
          </a:p>
          <a:p>
            <a:r>
              <a:rPr lang="en-US" sz="1200" b="1" i="0" kern="1200" dirty="0" err="1">
                <a:solidFill>
                  <a:schemeClr val="tx1"/>
                </a:solidFill>
                <a:effectLst/>
                <a:latin typeface="+mn-lt"/>
                <a:ea typeface="+mn-ea"/>
                <a:cs typeface="+mn-cs"/>
              </a:rPr>
              <a:t>Bazel</a:t>
            </a:r>
            <a:r>
              <a:rPr lang="en-US" sz="1200" b="1" i="0" kern="1200" dirty="0">
                <a:solidFill>
                  <a:schemeClr val="tx1"/>
                </a:solidFill>
                <a:effectLst/>
                <a:latin typeface="+mn-lt"/>
                <a:ea typeface="+mn-ea"/>
                <a:cs typeface="+mn-cs"/>
              </a:rPr>
              <a:t> Support</a:t>
            </a:r>
          </a:p>
          <a:p>
            <a:r>
              <a:rPr lang="en-US" sz="1200" b="0" i="0" kern="1200" dirty="0">
                <a:solidFill>
                  <a:schemeClr val="tx1"/>
                </a:solidFill>
                <a:effectLst/>
                <a:latin typeface="+mn-lt"/>
                <a:ea typeface="+mn-ea"/>
                <a:cs typeface="+mn-cs"/>
              </a:rPr>
              <a:t>One of the new features of Angular 8 is the possibility to build your CLI application with </a:t>
            </a:r>
            <a:r>
              <a:rPr lang="en-US" sz="1200" b="0" i="0" kern="1200" dirty="0" err="1">
                <a:solidFill>
                  <a:schemeClr val="tx1"/>
                </a:solidFill>
                <a:effectLst/>
                <a:latin typeface="+mn-lt"/>
                <a:ea typeface="+mn-ea"/>
                <a:cs typeface="+mn-cs"/>
              </a:rPr>
              <a:t>Bazel</a:t>
            </a:r>
            <a:r>
              <a:rPr lang="en-US" sz="1200" b="0" i="0" kern="1200" dirty="0">
                <a:solidFill>
                  <a:schemeClr val="tx1"/>
                </a:solidFill>
                <a:effectLst/>
                <a:latin typeface="+mn-lt"/>
                <a:ea typeface="+mn-ea"/>
                <a:cs typeface="+mn-cs"/>
              </a:rPr>
              <a:t>. The Angular framework itself is built with </a:t>
            </a:r>
            <a:r>
              <a:rPr lang="en-US" sz="1200" b="0" i="0" kern="1200" dirty="0" err="1">
                <a:solidFill>
                  <a:schemeClr val="tx1"/>
                </a:solidFill>
                <a:effectLst/>
                <a:latin typeface="+mn-lt"/>
                <a:ea typeface="+mn-ea"/>
                <a:cs typeface="+mn-cs"/>
              </a:rPr>
              <a:t>Bazel</a:t>
            </a:r>
            <a:r>
              <a:rPr lang="en-US" sz="1200" b="0" i="0" kern="1200" dirty="0">
                <a:solidFill>
                  <a:schemeClr val="tx1"/>
                </a:solidFill>
                <a:effectLst/>
                <a:latin typeface="+mn-lt"/>
                <a:ea typeface="+mn-ea"/>
                <a:cs typeface="+mn-cs"/>
              </a:rPr>
              <a: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It is available as opt-in, it is expected to be included in @angular/cli in Version 9.</a:t>
            </a:r>
          </a:p>
          <a:p>
            <a:endParaRPr lang="en-US" sz="1200" b="0" i="0" kern="1200" dirty="0">
              <a:solidFill>
                <a:schemeClr val="tx1"/>
              </a:solidFill>
              <a:effectLst/>
              <a:latin typeface="+mn-lt"/>
              <a:ea typeface="+mn-ea"/>
              <a:cs typeface="+mn-cs"/>
            </a:endParaRPr>
          </a:p>
          <a:p>
            <a:r>
              <a:rPr lang="en-US" dirty="0">
                <a:hlinkClick r:id="rId3"/>
              </a:rPr>
              <a:t>https://www.angularminds.com/blog/article/top-10-features-of-angular-8.html</a:t>
            </a:r>
            <a:endParaRPr lang="en-US" dirty="0"/>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new version allows us to use Builders API. It uses builders for main operations like: serve, build, test, lint and e2e. Basically, the builder Builders are functions that implement the logic and behavior for a task that can replace a command which you pass to the </a:t>
            </a:r>
            <a:r>
              <a:rPr lang="en-US" sz="1200" b="0" i="0" kern="1200" dirty="0" err="1">
                <a:solidFill>
                  <a:schemeClr val="tx1"/>
                </a:solidFill>
                <a:effectLst/>
                <a:latin typeface="+mn-lt"/>
                <a:ea typeface="+mn-ea"/>
                <a:cs typeface="+mn-cs"/>
              </a:rPr>
              <a:t>createBuilder</a:t>
            </a:r>
            <a:r>
              <a:rPr lang="en-US" sz="1200" b="0" i="0" kern="1200" dirty="0">
                <a:solidFill>
                  <a:schemeClr val="tx1"/>
                </a:solidFill>
                <a:effectLst/>
                <a:latin typeface="+mn-lt"/>
                <a:ea typeface="+mn-ea"/>
                <a:cs typeface="+mn-cs"/>
              </a:rPr>
              <a:t>() method from @angular-devkit/architect package &amp; now we can create our custom builders as well.</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AngularJS API Migration Improvements with $location service</a:t>
            </a:r>
          </a:p>
          <a:p>
            <a:r>
              <a:rPr lang="en-US" sz="1200" b="0" i="0" kern="1200" dirty="0">
                <a:solidFill>
                  <a:schemeClr val="tx1"/>
                </a:solidFill>
                <a:effectLst/>
                <a:latin typeface="+mn-lt"/>
                <a:ea typeface="+mn-ea"/>
                <a:cs typeface="+mn-cs"/>
              </a:rPr>
              <a:t>The Angular Team wants to provide support for all developers using AngularJS to upgrade them with latest Angular so some enhancements have been made to provide better integration with the AngularJS $location service in hybrid (AngularJS &lt;=&gt; Angular) apps. A new package angular/common/upgrade is added help you</a:t>
            </a:r>
          </a:p>
          <a:p>
            <a:r>
              <a:rPr lang="en-US" sz="1200" b="0" i="0" kern="1200" dirty="0">
                <a:solidFill>
                  <a:schemeClr val="tx1"/>
                </a:solidFill>
                <a:effectLst/>
                <a:latin typeface="+mn-lt"/>
                <a:ea typeface="+mn-ea"/>
                <a:cs typeface="+mn-cs"/>
              </a:rPr>
              <a:t>To retrieve the state from location service.</a:t>
            </a:r>
          </a:p>
          <a:p>
            <a:r>
              <a:rPr lang="en-US" sz="1200" b="0" i="0" kern="1200" dirty="0">
                <a:solidFill>
                  <a:schemeClr val="tx1"/>
                </a:solidFill>
                <a:effectLst/>
                <a:latin typeface="+mn-lt"/>
                <a:ea typeface="+mn-ea"/>
                <a:cs typeface="+mn-cs"/>
              </a:rPr>
              <a:t> To track all location changes.</a:t>
            </a:r>
          </a:p>
          <a:p>
            <a:r>
              <a:rPr lang="en-US" sz="1200" b="0" i="0" kern="1200" dirty="0">
                <a:solidFill>
                  <a:schemeClr val="tx1"/>
                </a:solidFill>
                <a:effectLst/>
                <a:latin typeface="+mn-lt"/>
                <a:ea typeface="+mn-ea"/>
                <a:cs typeface="+mn-cs"/>
              </a:rPr>
              <a:t> Help you retrieve hostname protocol port search properties which were available in AngularJS.</a:t>
            </a:r>
          </a:p>
          <a:p>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MockPlatformLocation</a:t>
            </a:r>
            <a:r>
              <a:rPr lang="en-US" sz="1200" b="0" i="0" kern="1200" dirty="0">
                <a:solidFill>
                  <a:schemeClr val="tx1"/>
                </a:solidFill>
                <a:effectLst/>
                <a:latin typeface="+mn-lt"/>
                <a:ea typeface="+mn-ea"/>
                <a:cs typeface="+mn-cs"/>
              </a:rPr>
              <a:t> API added to test the location service.</a:t>
            </a:r>
          </a:p>
          <a:p>
            <a:endParaRPr lang="en-US" sz="1200" b="1" i="0"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hlinkClick r:id="rId4"/>
              </a:rPr>
              <a:t>Ivy</a:t>
            </a:r>
            <a:r>
              <a:rPr lang="en-US" sz="1200" b="0" i="0" kern="1200" dirty="0">
                <a:solidFill>
                  <a:schemeClr val="tx1"/>
                </a:solidFill>
                <a:effectLst/>
                <a:latin typeface="+mn-lt"/>
                <a:ea typeface="+mn-ea"/>
                <a:cs typeface="+mn-cs"/>
              </a:rPr>
              <a:t> is the code name given to the next-generation compilation and rendering pipeline. The goal with Ivy is to produce smaller, faster application bundles in a way that is transparent to developers using the current rendering pipeline.</a:t>
            </a:r>
            <a:r>
              <a:rPr lang="en-US" sz="1200" b="0" i="0" u="none" strike="noStrike" kern="1200" dirty="0">
                <a:solidFill>
                  <a:schemeClr val="tx1"/>
                </a:solidFill>
                <a:effectLst/>
                <a:latin typeface="+mn-lt"/>
                <a:ea typeface="+mn-ea"/>
                <a:cs typeface="+mn-cs"/>
                <a:hlinkClick r:id="rId4"/>
              </a:rPr>
              <a:t> Bazel</a:t>
            </a:r>
            <a:r>
              <a:rPr lang="en-US" sz="1200" b="0" i="0" kern="1200" dirty="0">
                <a:solidFill>
                  <a:schemeClr val="tx1"/>
                </a:solidFill>
                <a:effectLst/>
                <a:latin typeface="+mn-lt"/>
                <a:ea typeface="+mn-ea"/>
                <a:cs typeface="+mn-cs"/>
              </a:rPr>
              <a:t> is an open-source build and test tool used extensively at Google. The Angular team is working to integrate </a:t>
            </a:r>
            <a:r>
              <a:rPr lang="en-US" sz="1200" b="0" i="0" kern="1200" dirty="0" err="1">
                <a:solidFill>
                  <a:schemeClr val="tx1"/>
                </a:solidFill>
                <a:effectLst/>
                <a:latin typeface="+mn-lt"/>
                <a:ea typeface="+mn-ea"/>
                <a:cs typeface="+mn-cs"/>
              </a:rPr>
              <a:t>Bazel</a:t>
            </a:r>
            <a:r>
              <a:rPr lang="en-US" sz="1200" b="0" i="0" kern="1200" dirty="0">
                <a:solidFill>
                  <a:schemeClr val="tx1"/>
                </a:solidFill>
                <a:effectLst/>
                <a:latin typeface="+mn-lt"/>
                <a:ea typeface="+mn-ea"/>
                <a:cs typeface="+mn-cs"/>
              </a:rPr>
              <a:t> into the standard Angular toolset to enable developers to perform faster incremental builds on large projects. Although they aren’t ready for production use, you can opt-in to both tools and take them for a test drive if you’re anxious to see what they offer.</a:t>
            </a:r>
          </a:p>
          <a:p>
            <a:r>
              <a:rPr lang="en-US" sz="1200" b="0" i="0" kern="1200" dirty="0">
                <a:solidFill>
                  <a:schemeClr val="tx1"/>
                </a:solidFill>
                <a:effectLst/>
                <a:latin typeface="+mn-lt"/>
                <a:ea typeface="+mn-ea"/>
                <a:cs typeface="+mn-cs"/>
              </a:rPr>
              <a:t>Install Angular 8 to</a:t>
            </a:r>
          </a:p>
          <a:p>
            <a:endParaRPr lang="en-US" sz="1200" b="1"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r>
              <a:rPr lang="en-US" dirty="0">
                <a:hlinkClick r:id="rId5"/>
              </a:rPr>
              <a:t>https://www.pluralsight.com/blog/software-development/new-features-angular-8</a:t>
            </a:r>
            <a:endParaRPr lang="en-US" dirty="0"/>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From </a:t>
            </a:r>
            <a:r>
              <a:rPr lang="en-US" sz="1200" b="1" i="0" kern="1200" dirty="0">
                <a:solidFill>
                  <a:schemeClr val="tx1"/>
                </a:solidFill>
                <a:effectLst/>
                <a:latin typeface="+mn-lt"/>
                <a:ea typeface="+mn-ea"/>
                <a:cs typeface="+mn-cs"/>
              </a:rPr>
              <a:t>Angular 8.0</a:t>
            </a:r>
            <a:r>
              <a:rPr lang="en-US" sz="1200" b="0" i="0" kern="1200" dirty="0">
                <a:solidFill>
                  <a:schemeClr val="tx1"/>
                </a:solidFill>
                <a:effectLst/>
                <a:latin typeface="+mn-lt"/>
                <a:ea typeface="+mn-ea"/>
                <a:cs typeface="+mn-cs"/>
              </a:rPr>
              <a:t> onward, there will be an </a:t>
            </a:r>
            <a:r>
              <a:rPr lang="en-US" sz="1200" b="1" i="0" kern="1200" dirty="0">
                <a:solidFill>
                  <a:schemeClr val="tx1"/>
                </a:solidFill>
                <a:effectLst/>
                <a:latin typeface="+mn-lt"/>
                <a:ea typeface="+mn-ea"/>
                <a:cs typeface="+mn-cs"/>
              </a:rPr>
              <a:t>opt</a:t>
            </a:r>
            <a:r>
              <a:rPr lang="en-US" sz="1200" b="0" i="0" kern="1200" dirty="0">
                <a:solidFill>
                  <a:schemeClr val="tx1"/>
                </a:solidFill>
                <a:effectLst/>
                <a:latin typeface="+mn-lt"/>
                <a:ea typeface="+mn-ea"/>
                <a:cs typeface="+mn-cs"/>
              </a:rPr>
              <a:t>-in telemetry in CLI and </a:t>
            </a:r>
            <a:r>
              <a:rPr lang="en-US" sz="1200" b="1" i="0" kern="1200" dirty="0">
                <a:solidFill>
                  <a:schemeClr val="tx1"/>
                </a:solidFill>
                <a:effectLst/>
                <a:latin typeface="+mn-lt"/>
                <a:ea typeface="+mn-ea"/>
                <a:cs typeface="+mn-cs"/>
              </a:rPr>
              <a:t>Angular</a:t>
            </a:r>
            <a:r>
              <a:rPr lang="en-US" sz="1200" b="0" i="0" kern="1200" dirty="0">
                <a:solidFill>
                  <a:schemeClr val="tx1"/>
                </a:solidFill>
                <a:effectLst/>
                <a:latin typeface="+mn-lt"/>
                <a:ea typeface="+mn-ea"/>
                <a:cs typeface="+mn-cs"/>
              </a:rPr>
              <a:t> will begin collecting anonymous information about things like the commands used and the build speed (if you allow them to do so). The </a:t>
            </a:r>
            <a:r>
              <a:rPr lang="en-US" sz="1200" b="1" i="0" kern="1200" dirty="0">
                <a:solidFill>
                  <a:schemeClr val="tx1"/>
                </a:solidFill>
                <a:effectLst/>
                <a:latin typeface="+mn-lt"/>
                <a:ea typeface="+mn-ea"/>
                <a:cs typeface="+mn-cs"/>
              </a:rPr>
              <a:t>Angular</a:t>
            </a:r>
            <a:r>
              <a:rPr lang="en-US" sz="1200" b="0" i="0" kern="1200" dirty="0">
                <a:solidFill>
                  <a:schemeClr val="tx1"/>
                </a:solidFill>
                <a:effectLst/>
                <a:latin typeface="+mn-lt"/>
                <a:ea typeface="+mn-ea"/>
                <a:cs typeface="+mn-cs"/>
              </a:rPr>
              <a:t> team will then use this data to create some more awesome features.</a:t>
            </a:r>
          </a:p>
          <a:p>
            <a:endParaRPr lang="en-US" sz="1200" b="0" i="0" kern="1200" dirty="0">
              <a:solidFill>
                <a:schemeClr val="tx1"/>
              </a:solidFill>
              <a:effectLst/>
              <a:latin typeface="+mn-lt"/>
              <a:ea typeface="+mn-ea"/>
              <a:cs typeface="+mn-cs"/>
            </a:endParaRPr>
          </a:p>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pPr/>
              <a:t>41</a:t>
            </a:fld>
            <a:endParaRPr lang="en-US" dirty="0"/>
          </a:p>
        </p:txBody>
      </p:sp>
    </p:spTree>
    <p:extLst>
      <p:ext uri="{BB962C8B-B14F-4D97-AF65-F5344CB8AC3E}">
        <p14:creationId xmlns:p14="http://schemas.microsoft.com/office/powerpoint/2010/main" val="25872447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42</a:t>
            </a:fld>
            <a:endParaRPr lang="en-US"/>
          </a:p>
        </p:txBody>
      </p:sp>
    </p:spTree>
    <p:extLst>
      <p:ext uri="{BB962C8B-B14F-4D97-AF65-F5344CB8AC3E}">
        <p14:creationId xmlns:p14="http://schemas.microsoft.com/office/powerpoint/2010/main" val="38340748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www.barbarianmeetscoding.com</a:t>
            </a:r>
            <a:r>
              <a:rPr lang="en-US"/>
              <a:t>/blog/2016/03/25/getting-started-with-angular-2-step-by-step-1-your-first-component</a:t>
            </a:r>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43</a:t>
            </a:fld>
            <a:endParaRPr lang="en-US"/>
          </a:p>
        </p:txBody>
      </p:sp>
    </p:spTree>
    <p:extLst>
      <p:ext uri="{BB962C8B-B14F-4D97-AF65-F5344CB8AC3E}">
        <p14:creationId xmlns:p14="http://schemas.microsoft.com/office/powerpoint/2010/main" val="1113295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44</a:t>
            </a:fld>
            <a:endParaRPr lang="en-US"/>
          </a:p>
        </p:txBody>
      </p:sp>
    </p:spTree>
    <p:extLst>
      <p:ext uri="{BB962C8B-B14F-4D97-AF65-F5344CB8AC3E}">
        <p14:creationId xmlns:p14="http://schemas.microsoft.com/office/powerpoint/2010/main" val="4786497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event-driven architecture and a non-blocking </a:t>
            </a:r>
            <a:r>
              <a:rPr lang="en-US" sz="1200" b="0" i="0" kern="1200" dirty="0" err="1">
                <a:solidFill>
                  <a:schemeClr val="tx1"/>
                </a:solidFill>
                <a:effectLst/>
                <a:latin typeface="+mn-lt"/>
                <a:ea typeface="+mn-ea"/>
                <a:cs typeface="+mn-cs"/>
              </a:rPr>
              <a:t>Input/Output</a:t>
            </a:r>
            <a:r>
              <a:rPr lang="en-US" sz="1200" b="0" i="0" kern="1200" dirty="0">
                <a:solidFill>
                  <a:schemeClr val="tx1"/>
                </a:solidFill>
                <a:effectLst/>
                <a:latin typeface="+mn-lt"/>
                <a:ea typeface="+mn-ea"/>
                <a:cs typeface="+mn-cs"/>
              </a:rPr>
              <a:t> API that is designed to optimize an application's throughput and scalability for real-time web applications.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Over a long period of time, the framework available for web development were all based on a stateless model. A stateless model is where the data generated in one session (such as information about user settings and events that occurred) is not maintained for usage in the next session with that user.</a:t>
            </a:r>
          </a:p>
          <a:p>
            <a:r>
              <a:rPr lang="en-US" sz="1200" b="0" i="0" kern="1200" dirty="0">
                <a:solidFill>
                  <a:schemeClr val="tx1"/>
                </a:solidFill>
                <a:effectLst/>
                <a:latin typeface="+mn-lt"/>
                <a:ea typeface="+mn-ea"/>
                <a:cs typeface="+mn-cs"/>
              </a:rPr>
              <a:t>A lot of work had to be done to maintain the session information between requests for a user. But with </a:t>
            </a:r>
            <a:r>
              <a:rPr lang="en-US" sz="1200" b="0" i="0" kern="1200" dirty="0" err="1">
                <a:solidFill>
                  <a:schemeClr val="tx1"/>
                </a:solidFill>
                <a:effectLst/>
                <a:latin typeface="+mn-lt"/>
                <a:ea typeface="+mn-ea"/>
                <a:cs typeface="+mn-cs"/>
              </a:rPr>
              <a:t>Node.js</a:t>
            </a:r>
            <a:r>
              <a:rPr lang="en-US" sz="1200" b="0" i="0" kern="1200" dirty="0">
                <a:solidFill>
                  <a:schemeClr val="tx1"/>
                </a:solidFill>
                <a:effectLst/>
                <a:latin typeface="+mn-lt"/>
                <a:ea typeface="+mn-ea"/>
                <a:cs typeface="+mn-cs"/>
              </a:rPr>
              <a:t> there is finally a way for web applications to have a real-time, two-way connections, where both the client and server can initiate communication, allowing them to exchange data freely.</a:t>
            </a:r>
          </a:p>
          <a:p>
            <a:endParaRPr lang="en-US" sz="1200" b="0" i="0" kern="1200" dirty="0">
              <a:solidFill>
                <a:schemeClr val="tx1"/>
              </a:solidFill>
              <a:effectLst/>
              <a:latin typeface="+mn-lt"/>
              <a:ea typeface="+mn-ea"/>
              <a:cs typeface="+mn-cs"/>
            </a:endParaRPr>
          </a:p>
          <a:p>
            <a:r>
              <a:rPr lang="en-US" dirty="0">
                <a:hlinkClick r:id="rId3"/>
              </a:rPr>
              <a:t>https://jscomplete.com/learn/node-beyond-basics/learning-node-runtime</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br>
              <a:rPr lang="en-US" dirty="0"/>
            </a:br>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45</a:t>
            </a:fld>
            <a:endParaRPr lang="en-US" dirty="0"/>
          </a:p>
        </p:txBody>
      </p:sp>
    </p:spTree>
    <p:extLst>
      <p:ext uri="{BB962C8B-B14F-4D97-AF65-F5344CB8AC3E}">
        <p14:creationId xmlns:p14="http://schemas.microsoft.com/office/powerpoint/2010/main" val="10298885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46</a:t>
            </a:fld>
            <a:endParaRPr lang="en-US"/>
          </a:p>
        </p:txBody>
      </p:sp>
    </p:spTree>
    <p:extLst>
      <p:ext uri="{BB962C8B-B14F-4D97-AF65-F5344CB8AC3E}">
        <p14:creationId xmlns:p14="http://schemas.microsoft.com/office/powerpoint/2010/main" val="196068547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47</a:t>
            </a:fld>
            <a:endParaRPr lang="en-US"/>
          </a:p>
        </p:txBody>
      </p:sp>
    </p:spTree>
    <p:extLst>
      <p:ext uri="{BB962C8B-B14F-4D97-AF65-F5344CB8AC3E}">
        <p14:creationId xmlns:p14="http://schemas.microsoft.com/office/powerpoint/2010/main" val="2193879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a:ln/>
        </p:spPr>
      </p:sp>
      <p:sp>
        <p:nvSpPr>
          <p:cNvPr id="51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512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100">
                <a:solidFill>
                  <a:schemeClr val="tx1"/>
                </a:solidFill>
                <a:latin typeface="Arial" charset="0"/>
                <a:cs typeface="Arial" charset="0"/>
              </a:defRPr>
            </a:lvl1pPr>
            <a:lvl2pPr marL="742950" indent="-285750" eaLnBrk="0" hangingPunct="0">
              <a:defRPr sz="1100">
                <a:solidFill>
                  <a:schemeClr val="tx1"/>
                </a:solidFill>
                <a:latin typeface="Arial" charset="0"/>
                <a:cs typeface="Arial" charset="0"/>
              </a:defRPr>
            </a:lvl2pPr>
            <a:lvl3pPr marL="1143000" indent="-228600" eaLnBrk="0" hangingPunct="0">
              <a:defRPr sz="1100">
                <a:solidFill>
                  <a:schemeClr val="tx1"/>
                </a:solidFill>
                <a:latin typeface="Arial" charset="0"/>
                <a:cs typeface="Arial" charset="0"/>
              </a:defRPr>
            </a:lvl3pPr>
            <a:lvl4pPr marL="1600200" indent="-228600" eaLnBrk="0" hangingPunct="0">
              <a:defRPr sz="1100">
                <a:solidFill>
                  <a:schemeClr val="tx1"/>
                </a:solidFill>
                <a:latin typeface="Arial" charset="0"/>
                <a:cs typeface="Arial" charset="0"/>
              </a:defRPr>
            </a:lvl4pPr>
            <a:lvl5pPr marL="2057400" indent="-228600" eaLnBrk="0" hangingPunct="0">
              <a:defRPr sz="1100">
                <a:solidFill>
                  <a:schemeClr val="tx1"/>
                </a:solidFill>
                <a:latin typeface="Arial" charset="0"/>
                <a:cs typeface="Arial" charset="0"/>
              </a:defRPr>
            </a:lvl5pPr>
            <a:lvl6pPr marL="2514600" indent="-228600" eaLnBrk="0" fontAlgn="base" hangingPunct="0">
              <a:spcBef>
                <a:spcPct val="0"/>
              </a:spcBef>
              <a:spcAft>
                <a:spcPct val="0"/>
              </a:spcAft>
              <a:defRPr sz="1100">
                <a:solidFill>
                  <a:schemeClr val="tx1"/>
                </a:solidFill>
                <a:latin typeface="Arial" charset="0"/>
                <a:cs typeface="Arial" charset="0"/>
              </a:defRPr>
            </a:lvl6pPr>
            <a:lvl7pPr marL="2971800" indent="-228600" eaLnBrk="0" fontAlgn="base" hangingPunct="0">
              <a:spcBef>
                <a:spcPct val="0"/>
              </a:spcBef>
              <a:spcAft>
                <a:spcPct val="0"/>
              </a:spcAft>
              <a:defRPr sz="1100">
                <a:solidFill>
                  <a:schemeClr val="tx1"/>
                </a:solidFill>
                <a:latin typeface="Arial" charset="0"/>
                <a:cs typeface="Arial" charset="0"/>
              </a:defRPr>
            </a:lvl7pPr>
            <a:lvl8pPr marL="3429000" indent="-228600" eaLnBrk="0" fontAlgn="base" hangingPunct="0">
              <a:spcBef>
                <a:spcPct val="0"/>
              </a:spcBef>
              <a:spcAft>
                <a:spcPct val="0"/>
              </a:spcAft>
              <a:defRPr sz="1100">
                <a:solidFill>
                  <a:schemeClr val="tx1"/>
                </a:solidFill>
                <a:latin typeface="Arial" charset="0"/>
                <a:cs typeface="Arial" charset="0"/>
              </a:defRPr>
            </a:lvl8pPr>
            <a:lvl9pPr marL="3886200" indent="-228600" eaLnBrk="0" fontAlgn="base" hangingPunct="0">
              <a:spcBef>
                <a:spcPct val="0"/>
              </a:spcBef>
              <a:spcAft>
                <a:spcPct val="0"/>
              </a:spcAft>
              <a:defRPr sz="1100">
                <a:solidFill>
                  <a:schemeClr val="tx1"/>
                </a:solidFill>
                <a:latin typeface="Arial" charset="0"/>
                <a:cs typeface="Arial" charset="0"/>
              </a:defRPr>
            </a:lvl9pPr>
          </a:lstStyle>
          <a:p>
            <a:pPr eaLnBrk="1" hangingPunct="1"/>
            <a:fld id="{DC0D941A-4E36-4FDC-A57E-6DDB579459FD}" type="slidenum">
              <a:rPr lang="en-US">
                <a:solidFill>
                  <a:prstClr val="black"/>
                </a:solidFill>
              </a:rPr>
              <a:pPr eaLnBrk="1" hangingPunct="1"/>
              <a:t>4</a:t>
            </a:fld>
            <a:endParaRPr lang="en-US">
              <a:solidFill>
                <a:prstClr val="black"/>
              </a:solidFill>
            </a:endParaRPr>
          </a:p>
        </p:txBody>
      </p:sp>
    </p:spTree>
    <p:extLst>
      <p:ext uri="{BB962C8B-B14F-4D97-AF65-F5344CB8AC3E}">
        <p14:creationId xmlns:p14="http://schemas.microsoft.com/office/powerpoint/2010/main" val="27361460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48</a:t>
            </a:fld>
            <a:endParaRPr lang="en-US"/>
          </a:p>
        </p:txBody>
      </p:sp>
    </p:spTree>
    <p:extLst>
      <p:ext uri="{BB962C8B-B14F-4D97-AF65-F5344CB8AC3E}">
        <p14:creationId xmlns:p14="http://schemas.microsoft.com/office/powerpoint/2010/main" val="338783113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49</a:t>
            </a:fld>
            <a:endParaRPr lang="en-US"/>
          </a:p>
        </p:txBody>
      </p:sp>
    </p:spTree>
    <p:extLst>
      <p:ext uri="{BB962C8B-B14F-4D97-AF65-F5344CB8AC3E}">
        <p14:creationId xmlns:p14="http://schemas.microsoft.com/office/powerpoint/2010/main" val="6146681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www.barbarianmeetscoding.com</a:t>
            </a:r>
            <a:r>
              <a:rPr lang="en-US"/>
              <a:t>/blog/2016/03/25/getting-started-with-angular-2-step-by-step-1-your-first-component</a:t>
            </a:r>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50</a:t>
            </a:fld>
            <a:endParaRPr lang="en-US"/>
          </a:p>
        </p:txBody>
      </p:sp>
    </p:spTree>
    <p:extLst>
      <p:ext uri="{BB962C8B-B14F-4D97-AF65-F5344CB8AC3E}">
        <p14:creationId xmlns:p14="http://schemas.microsoft.com/office/powerpoint/2010/main" val="1201409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51</a:t>
            </a:fld>
            <a:endParaRPr lang="en-US"/>
          </a:p>
        </p:txBody>
      </p:sp>
    </p:spTree>
    <p:extLst>
      <p:ext uri="{BB962C8B-B14F-4D97-AF65-F5344CB8AC3E}">
        <p14:creationId xmlns:p14="http://schemas.microsoft.com/office/powerpoint/2010/main" val="354426889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52</a:t>
            </a:fld>
            <a:endParaRPr lang="en-US"/>
          </a:p>
        </p:txBody>
      </p:sp>
    </p:spTree>
    <p:extLst>
      <p:ext uri="{BB962C8B-B14F-4D97-AF65-F5344CB8AC3E}">
        <p14:creationId xmlns:p14="http://schemas.microsoft.com/office/powerpoint/2010/main" val="13891493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building complex applications in the browser (and beyond).</a:t>
            </a:r>
          </a:p>
        </p:txBody>
      </p:sp>
      <p:sp>
        <p:nvSpPr>
          <p:cNvPr id="4" name="Slide Number Placeholder 3"/>
          <p:cNvSpPr>
            <a:spLocks noGrp="1"/>
          </p:cNvSpPr>
          <p:nvPr>
            <p:ph type="sldNum" sz="quarter" idx="10"/>
          </p:nvPr>
        </p:nvSpPr>
        <p:spPr/>
        <p:txBody>
          <a:bodyPr/>
          <a:lstStyle/>
          <a:p>
            <a:fld id="{0922E9E3-F7E0-4F64-A85D-DE32A7B411A1}" type="slidenum">
              <a:rPr lang="en-US" smtClean="0"/>
              <a:t>5</a:t>
            </a:fld>
            <a:endParaRPr lang="en-US"/>
          </a:p>
        </p:txBody>
      </p:sp>
    </p:spTree>
    <p:extLst>
      <p:ext uri="{BB962C8B-B14F-4D97-AF65-F5344CB8AC3E}">
        <p14:creationId xmlns:p14="http://schemas.microsoft.com/office/powerpoint/2010/main" val="10141718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building complex applications in the browser (and beyond).</a:t>
            </a:r>
          </a:p>
        </p:txBody>
      </p:sp>
      <p:sp>
        <p:nvSpPr>
          <p:cNvPr id="4" name="Slide Number Placeholder 3"/>
          <p:cNvSpPr>
            <a:spLocks noGrp="1"/>
          </p:cNvSpPr>
          <p:nvPr>
            <p:ph type="sldNum" sz="quarter" idx="10"/>
          </p:nvPr>
        </p:nvSpPr>
        <p:spPr/>
        <p:txBody>
          <a:bodyPr/>
          <a:lstStyle/>
          <a:p>
            <a:fld id="{0922E9E3-F7E0-4F64-A85D-DE32A7B411A1}" type="slidenum">
              <a:rPr lang="en-US" smtClean="0"/>
              <a:t>6</a:t>
            </a:fld>
            <a:endParaRPr lang="en-US"/>
          </a:p>
        </p:txBody>
      </p:sp>
    </p:spTree>
    <p:extLst>
      <p:ext uri="{BB962C8B-B14F-4D97-AF65-F5344CB8AC3E}">
        <p14:creationId xmlns:p14="http://schemas.microsoft.com/office/powerpoint/2010/main" val="13624098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7</a:t>
            </a:fld>
            <a:endParaRPr lang="en-US"/>
          </a:p>
        </p:txBody>
      </p:sp>
    </p:spTree>
    <p:extLst>
      <p:ext uri="{BB962C8B-B14F-4D97-AF65-F5344CB8AC3E}">
        <p14:creationId xmlns:p14="http://schemas.microsoft.com/office/powerpoint/2010/main" val="1254458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8</a:t>
            </a:fld>
            <a:endParaRPr lang="en-US"/>
          </a:p>
        </p:txBody>
      </p:sp>
    </p:spTree>
    <p:extLst>
      <p:ext uri="{BB962C8B-B14F-4D97-AF65-F5344CB8AC3E}">
        <p14:creationId xmlns:p14="http://schemas.microsoft.com/office/powerpoint/2010/main" val="28661536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22E9E3-F7E0-4F64-A85D-DE32A7B411A1}" type="slidenum">
              <a:rPr lang="en-US" smtClean="0"/>
              <a:t>9</a:t>
            </a:fld>
            <a:endParaRPr lang="en-US"/>
          </a:p>
        </p:txBody>
      </p:sp>
    </p:spTree>
    <p:extLst>
      <p:ext uri="{BB962C8B-B14F-4D97-AF65-F5344CB8AC3E}">
        <p14:creationId xmlns:p14="http://schemas.microsoft.com/office/powerpoint/2010/main" val="4020382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page">
    <p:spTree>
      <p:nvGrpSpPr>
        <p:cNvPr id="1" name=""/>
        <p:cNvGrpSpPr/>
        <p:nvPr/>
      </p:nvGrpSpPr>
      <p:grpSpPr>
        <a:xfrm>
          <a:off x="0" y="0"/>
          <a:ext cx="0" cy="0"/>
          <a:chOff x="0" y="0"/>
          <a:chExt cx="0" cy="0"/>
        </a:xfrm>
      </p:grpSpPr>
      <p:sp>
        <p:nvSpPr>
          <p:cNvPr id="5" name="Rectangle 12"/>
          <p:cNvSpPr>
            <a:spLocks noChangeArrowheads="1"/>
          </p:cNvSpPr>
          <p:nvPr/>
        </p:nvSpPr>
        <p:spPr bwMode="auto">
          <a:xfrm>
            <a:off x="387350" y="5834063"/>
            <a:ext cx="8272463" cy="549275"/>
          </a:xfrm>
          <a:prstGeom prst="rect">
            <a:avLst/>
          </a:prstGeom>
          <a:noFill/>
          <a:ln w="38100">
            <a:noFill/>
            <a:prstDash val="sysDot"/>
            <a:miter lim="800000"/>
            <a:headEnd/>
            <a:tailEnd/>
          </a:ln>
        </p:spPr>
        <p:txBody>
          <a:bodyPr>
            <a:spAutoFit/>
          </a:bodyPr>
          <a:lstStyle/>
          <a:p>
            <a:pPr algn="ctr" eaLnBrk="0" hangingPunct="0"/>
            <a:r>
              <a:rPr lang="en-US" sz="1000" b="0" dirty="0">
                <a:cs typeface="Times New Roman" pitchFamily="18" charset="0"/>
              </a:rPr>
              <a:t>This document is confidential and contains proprietary information, including trade secrets of CitiusTech. Neither the document nor any of the information contained in it may be reproduced or disclosed to any unauthorized person under any circumstances without the express written permission of CitiusTech.</a:t>
            </a:r>
            <a:endParaRPr lang="en-US" b="0" dirty="0"/>
          </a:p>
        </p:txBody>
      </p:sp>
      <p:sp>
        <p:nvSpPr>
          <p:cNvPr id="8" name="Title 11"/>
          <p:cNvSpPr>
            <a:spLocks noGrp="1"/>
          </p:cNvSpPr>
          <p:nvPr>
            <p:ph type="title" hasCustomPrompt="1"/>
          </p:nvPr>
        </p:nvSpPr>
        <p:spPr>
          <a:xfrm>
            <a:off x="533400" y="2667000"/>
            <a:ext cx="8229600" cy="1143000"/>
          </a:xfrm>
        </p:spPr>
        <p:txBody>
          <a:bodyPr/>
          <a:lstStyle>
            <a:lvl1pPr>
              <a:defRPr sz="4000" b="1" i="0" baseline="0"/>
            </a:lvl1pPr>
          </a:lstStyle>
          <a:p>
            <a:r>
              <a:rPr lang="en-US" dirty="0"/>
              <a:t>Title of Document</a:t>
            </a:r>
            <a:endParaRPr lang="en-IN" dirty="0"/>
          </a:p>
        </p:txBody>
      </p:sp>
      <p:sp>
        <p:nvSpPr>
          <p:cNvPr id="9" name="Content Placeholder 14"/>
          <p:cNvSpPr>
            <a:spLocks noGrp="1"/>
          </p:cNvSpPr>
          <p:nvPr>
            <p:ph sz="quarter" idx="10" hasCustomPrompt="1"/>
          </p:nvPr>
        </p:nvSpPr>
        <p:spPr>
          <a:xfrm>
            <a:off x="2743200" y="5029200"/>
            <a:ext cx="3733800" cy="457200"/>
          </a:xfrm>
        </p:spPr>
        <p:txBody>
          <a:bodyPr/>
          <a:lstStyle>
            <a:lvl1pPr algn="ctr">
              <a:buNone/>
              <a:defRPr sz="1800" b="1" i="0" baseline="0">
                <a:solidFill>
                  <a:srgbClr val="7F7F7F"/>
                </a:solidFill>
              </a:defRPr>
            </a:lvl1pPr>
            <a:lvl2pPr>
              <a:buNone/>
              <a:defRPr/>
            </a:lvl2pPr>
            <a:lvl3pPr>
              <a:buNone/>
              <a:defRPr/>
            </a:lvl3pPr>
            <a:lvl4pPr>
              <a:buNone/>
              <a:defRPr/>
            </a:lvl4pPr>
            <a:lvl5pPr>
              <a:buNone/>
              <a:defRPr/>
            </a:lvl5pPr>
          </a:lstStyle>
          <a:p>
            <a:pPr lvl="0"/>
            <a:r>
              <a:rPr lang="en-US" dirty="0"/>
              <a:t>Date of Publishing</a:t>
            </a:r>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s">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1800000" y="900000"/>
            <a:ext cx="5400000" cy="5040000"/>
          </a:xfrm>
        </p:spPr>
        <p:txBody>
          <a:bodyPr/>
          <a:lstStyle>
            <a:lvl1pPr>
              <a:lnSpc>
                <a:spcPct val="150000"/>
              </a:lnSpc>
              <a:defRPr sz="2000" b="1" baseline="0"/>
            </a:lvl1pPr>
            <a:lvl2pPr>
              <a:defRPr sz="1800" b="1"/>
            </a:lvl2pPr>
            <a:lvl3pPr>
              <a:defRPr sz="1600"/>
            </a:lvl3pPr>
            <a:lvl4pPr marL="1371600" indent="0">
              <a:buNone/>
              <a:defRPr sz="1400"/>
            </a:lvl4pPr>
          </a:lstStyle>
          <a:p>
            <a:pPr lvl="0"/>
            <a:r>
              <a:rPr lang="en-US" dirty="0"/>
              <a:t>Topic 1</a:t>
            </a:r>
          </a:p>
          <a:p>
            <a:pPr lvl="1"/>
            <a:r>
              <a:rPr lang="en-US" dirty="0"/>
              <a:t>Sub Topic 1</a:t>
            </a:r>
          </a:p>
          <a:p>
            <a:pPr lvl="1"/>
            <a:r>
              <a:rPr lang="en-US" dirty="0"/>
              <a:t>Sub Topic 2</a:t>
            </a:r>
          </a:p>
          <a:p>
            <a:pPr lvl="0"/>
            <a:r>
              <a:rPr lang="en-US" dirty="0"/>
              <a:t>Topic 2</a:t>
            </a:r>
          </a:p>
          <a:p>
            <a:pPr lvl="1"/>
            <a:r>
              <a:rPr lang="en-US" dirty="0"/>
              <a:t>Sub Topic 1</a:t>
            </a:r>
          </a:p>
          <a:p>
            <a:pPr lvl="1"/>
            <a:r>
              <a:rPr lang="en-US" dirty="0"/>
              <a:t>Sub Topic 2</a:t>
            </a:r>
          </a:p>
          <a:p>
            <a:pPr lvl="0"/>
            <a:r>
              <a:rPr lang="en-US" dirty="0"/>
              <a:t>Topic 3</a:t>
            </a:r>
          </a:p>
        </p:txBody>
      </p:sp>
      <p:sp>
        <p:nvSpPr>
          <p:cNvPr id="4" name="Title 1"/>
          <p:cNvSpPr>
            <a:spLocks noGrp="1"/>
          </p:cNvSpPr>
          <p:nvPr>
            <p:ph type="title" hasCustomPrompt="1"/>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dirty="0"/>
              <a:t>Contents</a:t>
            </a:r>
          </a:p>
        </p:txBody>
      </p:sp>
    </p:spTree>
    <p:extLst>
      <p:ext uri="{BB962C8B-B14F-4D97-AF65-F5344CB8AC3E}">
        <p14:creationId xmlns:p14="http://schemas.microsoft.com/office/powerpoint/2010/main" val="1432552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efinitions and Text">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86339DDB-22EC-4E34-8912-0840B1FFAE16}" type="slidenum">
              <a:rPr lang="en-IN" smtClean="0"/>
              <a:pPr/>
              <a:t>‹#›</a:t>
            </a:fld>
            <a:endParaRPr lang="en-IN"/>
          </a:p>
        </p:txBody>
      </p:sp>
      <p:sp>
        <p:nvSpPr>
          <p:cNvPr id="7" name="Content Placeholder 2"/>
          <p:cNvSpPr>
            <a:spLocks noGrp="1"/>
          </p:cNvSpPr>
          <p:nvPr>
            <p:ph idx="1" hasCustomPrompt="1"/>
          </p:nvPr>
        </p:nvSpPr>
        <p:spPr>
          <a:xfrm>
            <a:off x="183600" y="900000"/>
            <a:ext cx="8820000" cy="1136067"/>
          </a:xfrm>
          <a:solidFill>
            <a:schemeClr val="tx2"/>
          </a:solidFill>
        </p:spPr>
        <p:txBody>
          <a:bodyPr/>
          <a:lstStyle>
            <a:lvl1pPr marL="0" indent="0">
              <a:buNone/>
              <a:defRPr sz="2000" baseline="0">
                <a:solidFill>
                  <a:schemeClr val="bg1"/>
                </a:solidFill>
              </a:defRPr>
            </a:lvl1pPr>
            <a:lvl2pPr>
              <a:defRPr sz="1800"/>
            </a:lvl2pPr>
            <a:lvl3pPr>
              <a:defRPr sz="1600"/>
            </a:lvl3pPr>
            <a:lvl4pPr>
              <a:defRPr sz="1400"/>
            </a:lvl4pPr>
          </a:lstStyle>
          <a:p>
            <a:pPr lvl="0"/>
            <a:r>
              <a:rPr lang="en-US" dirty="0"/>
              <a:t>Definitions or Key Notes</a:t>
            </a:r>
          </a:p>
        </p:txBody>
      </p:sp>
      <p:sp>
        <p:nvSpPr>
          <p:cNvPr id="8" name="Content Placeholder 2"/>
          <p:cNvSpPr>
            <a:spLocks noGrp="1"/>
          </p:cNvSpPr>
          <p:nvPr>
            <p:ph idx="13"/>
          </p:nvPr>
        </p:nvSpPr>
        <p:spPr>
          <a:xfrm>
            <a:off x="183600" y="2160000"/>
            <a:ext cx="8820000" cy="3808733"/>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Title 1"/>
          <p:cNvSpPr>
            <a:spLocks noGrp="1"/>
          </p:cNvSpPr>
          <p:nvPr>
            <p:ph type="title" hasCustomPrompt="1"/>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dirty="0"/>
              <a:t>Text Slide</a:t>
            </a:r>
          </a:p>
        </p:txBody>
      </p:sp>
    </p:spTree>
    <p:extLst>
      <p:ext uri="{BB962C8B-B14F-4D97-AF65-F5344CB8AC3E}">
        <p14:creationId xmlns:p14="http://schemas.microsoft.com/office/powerpoint/2010/main" val="20070566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D68DDC2B-2B06-4692-8F64-8F19407327E9}" type="datetimeFigureOut">
              <a:rPr lang="en-US" smtClean="0"/>
              <a:pPr/>
              <a:t>4/26/21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339DDB-22EC-4E34-8912-0840B1FFAE16}" type="slidenum">
              <a:rPr lang="en-IN" smtClean="0"/>
              <a:pPr/>
              <a:t>‹#›</a:t>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overpage">
    <p:spTree>
      <p:nvGrpSpPr>
        <p:cNvPr id="1" name=""/>
        <p:cNvGrpSpPr/>
        <p:nvPr/>
      </p:nvGrpSpPr>
      <p:grpSpPr>
        <a:xfrm>
          <a:off x="0" y="0"/>
          <a:ext cx="0" cy="0"/>
          <a:chOff x="0" y="0"/>
          <a:chExt cx="0" cy="0"/>
        </a:xfrm>
      </p:grpSpPr>
      <p:sp>
        <p:nvSpPr>
          <p:cNvPr id="3" name="Rectangle 2"/>
          <p:cNvSpPr/>
          <p:nvPr/>
        </p:nvSpPr>
        <p:spPr>
          <a:xfrm>
            <a:off x="-1" y="887104"/>
            <a:ext cx="9144001" cy="14193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1"/>
          <p:cNvSpPr>
            <a:spLocks noGrp="1"/>
          </p:cNvSpPr>
          <p:nvPr>
            <p:ph type="title" hasCustomPrompt="1"/>
          </p:nvPr>
        </p:nvSpPr>
        <p:spPr>
          <a:xfrm>
            <a:off x="533400" y="2667000"/>
            <a:ext cx="8229600" cy="1143000"/>
          </a:xfrm>
        </p:spPr>
        <p:txBody>
          <a:bodyPr/>
          <a:lstStyle>
            <a:lvl1pPr>
              <a:defRPr sz="4000" b="1" i="0" baseline="0"/>
            </a:lvl1pPr>
          </a:lstStyle>
          <a:p>
            <a:r>
              <a:rPr lang="en-US" dirty="0"/>
              <a:t>Title of Document</a:t>
            </a:r>
            <a:endParaRPr lang="en-IN" dirty="0"/>
          </a:p>
        </p:txBody>
      </p:sp>
      <p:sp>
        <p:nvSpPr>
          <p:cNvPr id="9" name="Content Placeholder 14"/>
          <p:cNvSpPr>
            <a:spLocks noGrp="1"/>
          </p:cNvSpPr>
          <p:nvPr>
            <p:ph sz="quarter" idx="10" hasCustomPrompt="1"/>
          </p:nvPr>
        </p:nvSpPr>
        <p:spPr>
          <a:xfrm>
            <a:off x="2743200" y="5029200"/>
            <a:ext cx="3733800" cy="457200"/>
          </a:xfrm>
        </p:spPr>
        <p:txBody>
          <a:bodyPr/>
          <a:lstStyle>
            <a:lvl1pPr algn="ctr">
              <a:buNone/>
              <a:defRPr sz="1800" b="1" i="0" baseline="0">
                <a:solidFill>
                  <a:srgbClr val="7F7F7F"/>
                </a:solidFill>
              </a:defRPr>
            </a:lvl1pPr>
            <a:lvl2pPr>
              <a:buNone/>
              <a:defRPr/>
            </a:lvl2pPr>
            <a:lvl3pPr>
              <a:buNone/>
              <a:defRPr/>
            </a:lvl3pPr>
            <a:lvl4pPr>
              <a:buNone/>
              <a:defRPr/>
            </a:lvl4pPr>
            <a:lvl5pPr>
              <a:buNone/>
              <a:defRPr/>
            </a:lvl5pPr>
          </a:lstStyle>
          <a:p>
            <a:pPr lvl="0"/>
            <a:r>
              <a:rPr lang="en-US" dirty="0"/>
              <a:t>Date of Publishing</a:t>
            </a:r>
            <a:endParaRPr lang="en-IN"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Bulleted Text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183600" y="900000"/>
            <a:ext cx="8820000" cy="5265056"/>
          </a:xfrm>
        </p:spPr>
        <p:txBody>
          <a:bodyPr/>
          <a:lstStyle>
            <a:lvl1pPr>
              <a:defRPr sz="1800"/>
            </a:lvl1pPr>
            <a:lvl2pPr>
              <a:defRPr sz="1600"/>
            </a:lvl2pPr>
            <a:lvl3pPr>
              <a:buFont typeface="Courier New" pitchFamily="49" charset="0"/>
              <a:buChar char="o"/>
              <a:defRPr sz="14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Title 1"/>
          <p:cNvSpPr>
            <a:spLocks noGrp="1"/>
          </p:cNvSpPr>
          <p:nvPr>
            <p:ph type="title" hasCustomPrompt="1"/>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dirty="0"/>
              <a:t>Bulleted Text Slide Layout</a:t>
            </a:r>
          </a:p>
        </p:txBody>
      </p:sp>
    </p:spTree>
    <p:extLst>
      <p:ext uri="{BB962C8B-B14F-4D97-AF65-F5344CB8AC3E}">
        <p14:creationId xmlns:p14="http://schemas.microsoft.com/office/powerpoint/2010/main" val="36559567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6720" y="152400"/>
            <a:ext cx="8562480" cy="576000"/>
          </a:xfrm>
        </p:spPr>
        <p:txBody>
          <a:bodyPr>
            <a:noAutofit/>
          </a:bodyPr>
          <a:lstStyle>
            <a:lvl1pPr algn="l">
              <a:defRPr sz="2900" b="1">
                <a:solidFill>
                  <a:schemeClr val="tx1">
                    <a:lumMod val="75000"/>
                    <a:lumOff val="25000"/>
                  </a:schemeClr>
                </a:solidFill>
              </a:defRPr>
            </a:lvl1pPr>
          </a:lstStyle>
          <a:p>
            <a:r>
              <a:rPr lang="en-US"/>
              <a:t>Click to edit Master title style</a:t>
            </a:r>
            <a:endParaRPr lang="en-US" dirty="0"/>
          </a:p>
        </p:txBody>
      </p:sp>
      <p:sp>
        <p:nvSpPr>
          <p:cNvPr id="11" name="Slide Number Placeholder 5"/>
          <p:cNvSpPr txBox="1">
            <a:spLocks/>
          </p:cNvSpPr>
          <p:nvPr userDrawn="1"/>
        </p:nvSpPr>
        <p:spPr>
          <a:xfrm>
            <a:off x="8458200" y="6553200"/>
            <a:ext cx="457200" cy="276999"/>
          </a:xfrm>
          <a:prstGeom prst="rect">
            <a:avLst/>
          </a:prstGeom>
          <a:noFill/>
        </p:spPr>
        <p:txBody>
          <a:bodyPr wrap="square" rtlCol="0">
            <a:spAutoFit/>
          </a:bodyPr>
          <a:lstStyle>
            <a:defPPr>
              <a:defRPr lang="en-US"/>
            </a:defPPr>
            <a:lvl1pPr marL="0" algn="ctr" defTabSz="914400" rtl="0" eaLnBrk="1" latinLnBrk="0" hangingPunct="1">
              <a:defRPr lang="en-US" sz="1800" kern="1200" smtClean="0">
                <a:solidFill>
                  <a:schemeClr val="bg1"/>
                </a:solidFill>
                <a:latin typeface="Tahoma" pitchFamily="34" charset="0"/>
                <a:ea typeface="Tahoma" pitchFamily="34" charset="0"/>
                <a:cs typeface="Tahoma"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5907C-1FC8-4769-9F75-D6A065F12B7F}" type="slidenum">
              <a:rPr lang="en-IN" sz="1200" smtClean="0">
                <a:solidFill>
                  <a:schemeClr val="tx1">
                    <a:lumMod val="50000"/>
                    <a:lumOff val="50000"/>
                  </a:schemeClr>
                </a:solidFill>
              </a:rPr>
              <a:pPr/>
              <a:t>‹#›</a:t>
            </a:fld>
            <a:endParaRPr lang="en-IN" sz="1200" dirty="0">
              <a:solidFill>
                <a:schemeClr val="tx1">
                  <a:lumMod val="50000"/>
                  <a:lumOff val="50000"/>
                </a:schemeClr>
              </a:solidFill>
            </a:endParaRPr>
          </a:p>
        </p:txBody>
      </p:sp>
      <p:sp>
        <p:nvSpPr>
          <p:cNvPr id="4" name="Text Placeholder 3"/>
          <p:cNvSpPr>
            <a:spLocks noGrp="1"/>
          </p:cNvSpPr>
          <p:nvPr>
            <p:ph type="body" sz="quarter" idx="10"/>
          </p:nvPr>
        </p:nvSpPr>
        <p:spPr>
          <a:xfrm>
            <a:off x="304800" y="1143000"/>
            <a:ext cx="8534400" cy="5105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Tree>
    <p:extLst>
      <p:ext uri="{BB962C8B-B14F-4D97-AF65-F5344CB8AC3E}">
        <p14:creationId xmlns:p14="http://schemas.microsoft.com/office/powerpoint/2010/main" val="18409556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31467CD-0418-44AB-BD47-6B44388D9F8E}" type="datetimeFigureOut">
              <a:rPr lang="en-IN" smtClean="0"/>
              <a:t>26/04/21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EF46F72-C9FE-4FD1-823C-0012B341FC8A}" type="slidenum">
              <a:rPr lang="en-IN" smtClean="0"/>
              <a:t>‹#›</a:t>
            </a:fld>
            <a:endParaRPr lang="en-IN"/>
          </a:p>
        </p:txBody>
      </p:sp>
    </p:spTree>
    <p:extLst>
      <p:ext uri="{BB962C8B-B14F-4D97-AF65-F5344CB8AC3E}">
        <p14:creationId xmlns:p14="http://schemas.microsoft.com/office/powerpoint/2010/main" val="2072323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ext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3600" y="133200"/>
            <a:ext cx="8820000" cy="554400"/>
          </a:xfrm>
          <a:effectLst/>
        </p:spPr>
        <p:txBody>
          <a:bodyPr/>
          <a:lstStyle>
            <a:lvl1pPr algn="l">
              <a:defRPr sz="2600" b="1" baseline="0">
                <a:effectLst>
                  <a:outerShdw blurRad="38100" dist="38100" dir="2700000" algn="tl">
                    <a:srgbClr val="000000">
                      <a:alpha val="43137"/>
                    </a:srgbClr>
                  </a:outerShdw>
                </a:effectLst>
                <a:latin typeface="+mj-lt"/>
              </a:defRPr>
            </a:lvl1pPr>
          </a:lstStyle>
          <a:p>
            <a:r>
              <a:rPr lang="en-US" dirty="0"/>
              <a:t>Text Slide</a:t>
            </a:r>
          </a:p>
        </p:txBody>
      </p:sp>
      <p:sp>
        <p:nvSpPr>
          <p:cNvPr id="3" name="Content Placeholder 2"/>
          <p:cNvSpPr>
            <a:spLocks noGrp="1"/>
          </p:cNvSpPr>
          <p:nvPr>
            <p:ph idx="1" hasCustomPrompt="1"/>
          </p:nvPr>
        </p:nvSpPr>
        <p:spPr>
          <a:xfrm>
            <a:off x="183600" y="900000"/>
            <a:ext cx="8820000" cy="5265056"/>
          </a:xfrm>
        </p:spPr>
        <p:txBody>
          <a:bodyPr/>
          <a:lstStyle>
            <a:lvl1pPr marL="0" indent="0">
              <a:buNone/>
              <a:defRPr sz="1800"/>
            </a:lvl1pPr>
            <a:lvl2pPr>
              <a:defRPr sz="1800"/>
            </a:lvl2pPr>
            <a:lvl3pPr>
              <a:defRPr sz="1600"/>
            </a:lvl3pPr>
            <a:lvl4pPr>
              <a:defRPr sz="1400"/>
            </a:lvl4pPr>
          </a:lstStyle>
          <a:p>
            <a:pPr lvl="0"/>
            <a:r>
              <a:rPr lang="en-US" dirty="0"/>
              <a:t>Text</a:t>
            </a:r>
          </a:p>
        </p:txBody>
      </p:sp>
    </p:spTree>
    <p:extLst>
      <p:ext uri="{BB962C8B-B14F-4D97-AF65-F5344CB8AC3E}">
        <p14:creationId xmlns:p14="http://schemas.microsoft.com/office/powerpoint/2010/main" val="534222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183600" y="1366731"/>
            <a:ext cx="4472704" cy="803263"/>
          </a:xfrm>
        </p:spPr>
        <p:txBody>
          <a:bodyPr/>
          <a:lstStyle>
            <a:lvl1pPr marL="0" indent="0">
              <a:buNone/>
              <a:defRPr sz="2400" b="1"/>
            </a:lvl1pPr>
            <a:lvl2pPr>
              <a:defRPr sz="1800"/>
            </a:lvl2pPr>
            <a:lvl3pPr>
              <a:defRPr sz="1600"/>
            </a:lvl3pPr>
            <a:lvl4pPr>
              <a:defRPr sz="1400"/>
            </a:lvl4pPr>
          </a:lstStyle>
          <a:p>
            <a:pPr lvl="0"/>
            <a:r>
              <a:rPr lang="en-US" dirty="0"/>
              <a:t>Topic Name</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6912" y="1204913"/>
            <a:ext cx="4184240" cy="3053188"/>
          </a:xfrm>
          <a:prstGeom prst="rect">
            <a:avLst/>
          </a:prstGeom>
          <a:noFill/>
          <a:effectLst>
            <a:glow rad="127000">
              <a:schemeClr val="bg1">
                <a:lumMod val="85000"/>
              </a:schemeClr>
            </a:glow>
            <a:softEdge rad="317500"/>
          </a:effectLst>
        </p:spPr>
      </p:pic>
      <p:sp>
        <p:nvSpPr>
          <p:cNvPr id="7" name="Title 1"/>
          <p:cNvSpPr>
            <a:spLocks noGrp="1"/>
          </p:cNvSpPr>
          <p:nvPr>
            <p:ph type="title" hasCustomPrompt="1"/>
          </p:nvPr>
        </p:nvSpPr>
        <p:spPr>
          <a:xfrm>
            <a:off x="183600" y="133200"/>
            <a:ext cx="8820000" cy="554400"/>
          </a:xfrm>
          <a:effectLst/>
        </p:spPr>
        <p:txBody>
          <a:bodyPr/>
          <a:lstStyle>
            <a:lvl1pPr algn="l">
              <a:defRPr sz="2600" b="1" baseline="0">
                <a:effectLst>
                  <a:outerShdw blurRad="38100" dist="38100" dir="2700000" algn="tl">
                    <a:srgbClr val="000000">
                      <a:alpha val="43137"/>
                    </a:srgbClr>
                  </a:outerShdw>
                </a:effectLst>
                <a:latin typeface="+mj-lt"/>
              </a:defRPr>
            </a:lvl1pPr>
          </a:lstStyle>
          <a:p>
            <a:r>
              <a:rPr lang="en-US" dirty="0"/>
              <a:t>Demonstration</a:t>
            </a:r>
          </a:p>
        </p:txBody>
      </p:sp>
    </p:spTree>
    <p:extLst>
      <p:ext uri="{BB962C8B-B14F-4D97-AF65-F5344CB8AC3E}">
        <p14:creationId xmlns:p14="http://schemas.microsoft.com/office/powerpoint/2010/main" val="2689089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Heading/Thank You">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72000" y="2838729"/>
            <a:ext cx="8970400" cy="627793"/>
          </a:xfrm>
        </p:spPr>
        <p:txBody>
          <a:bodyPr/>
          <a:lstStyle>
            <a:lvl1pPr marL="0" indent="0" algn="ctr">
              <a:buNone/>
              <a:defRPr sz="2600" b="1" baseline="0"/>
            </a:lvl1pPr>
            <a:lvl2pPr>
              <a:defRPr sz="1800"/>
            </a:lvl2pPr>
            <a:lvl3pPr>
              <a:defRPr sz="1600"/>
            </a:lvl3pPr>
            <a:lvl4pPr>
              <a:defRPr sz="1400"/>
            </a:lvl4pPr>
          </a:lstStyle>
          <a:p>
            <a:pPr lvl="0"/>
            <a:r>
              <a:rPr lang="en-US" dirty="0"/>
              <a:t>Heading/Thank You</a:t>
            </a:r>
          </a:p>
        </p:txBody>
      </p:sp>
    </p:spTree>
    <p:extLst>
      <p:ext uri="{BB962C8B-B14F-4D97-AF65-F5344CB8AC3E}">
        <p14:creationId xmlns:p14="http://schemas.microsoft.com/office/powerpoint/2010/main" val="307459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de Snippet">
    <p:spTree>
      <p:nvGrpSpPr>
        <p:cNvPr id="1" name=""/>
        <p:cNvGrpSpPr/>
        <p:nvPr/>
      </p:nvGrpSpPr>
      <p:grpSpPr>
        <a:xfrm>
          <a:off x="0" y="0"/>
          <a:ext cx="0" cy="0"/>
          <a:chOff x="0" y="0"/>
          <a:chExt cx="0" cy="0"/>
        </a:xfrm>
      </p:grpSpPr>
      <p:sp>
        <p:nvSpPr>
          <p:cNvPr id="3" name="Content Placeholder 2"/>
          <p:cNvSpPr>
            <a:spLocks noGrp="1"/>
          </p:cNvSpPr>
          <p:nvPr>
            <p:ph idx="1"/>
          </p:nvPr>
        </p:nvSpPr>
        <p:spPr>
          <a:xfrm>
            <a:off x="183600" y="900000"/>
            <a:ext cx="8970400" cy="5265056"/>
          </a:xfrm>
        </p:spPr>
        <p:txBody>
          <a:bodyPr/>
          <a:lstStyle>
            <a:lvl1pPr>
              <a:defRPr sz="1800"/>
            </a:lvl1pPr>
            <a:lvl2pPr>
              <a:defRPr sz="1600"/>
            </a:lvl2pPr>
            <a:lvl3pPr>
              <a:buFont typeface="Courier New" pitchFamily="49" charset="0"/>
              <a:buChar char="o"/>
              <a:defRPr sz="1400"/>
            </a:lvl3pPr>
            <a:lvl4pPr marL="1371600" indent="0">
              <a:buNone/>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AutoShape 3"/>
          <p:cNvSpPr>
            <a:spLocks noChangeArrowheads="1"/>
          </p:cNvSpPr>
          <p:nvPr/>
        </p:nvSpPr>
        <p:spPr bwMode="auto">
          <a:xfrm>
            <a:off x="383834" y="2387337"/>
            <a:ext cx="8378028" cy="2340078"/>
          </a:xfrm>
          <a:prstGeom prst="roundRect">
            <a:avLst>
              <a:gd name="adj" fmla="val 7093"/>
            </a:avLst>
          </a:prstGeom>
          <a:solidFill>
            <a:schemeClr val="accent2">
              <a:lumMod val="20000"/>
              <a:lumOff val="80000"/>
            </a:schemeClr>
          </a:solidFill>
          <a:ln w="9525" algn="ctr">
            <a:solidFill>
              <a:srgbClr val="808080"/>
            </a:solidFill>
            <a:round/>
            <a:headEnd/>
            <a:tailEnd/>
          </a:ln>
          <a:effectLst>
            <a:outerShdw dist="35921" dir="2700000" algn="ctr" rotWithShape="0">
              <a:schemeClr val="bg2"/>
            </a:outerShdw>
          </a:effectLst>
        </p:spPr>
        <p:txBody>
          <a:bodyPr wrap="square" anchor="ctr">
            <a:spAutoFit/>
          </a:bodyPr>
          <a:lstStyle/>
          <a:p>
            <a:pPr defTabSz="457200">
              <a:lnSpc>
                <a:spcPct val="90000"/>
              </a:lnSpc>
              <a:tabLst>
                <a:tab pos="457200" algn="l"/>
              </a:tabLst>
              <a:defRPr/>
            </a:pPr>
            <a:r>
              <a:rPr lang="en-US" sz="1200" b="0" dirty="0" err="1">
                <a:latin typeface="+mn-lt"/>
              </a:rPr>
              <a:t>SPFarm</a:t>
            </a:r>
            <a:r>
              <a:rPr lang="en-US" sz="1200" b="0" dirty="0">
                <a:latin typeface="+mn-lt"/>
              </a:rPr>
              <a:t> </a:t>
            </a:r>
            <a:r>
              <a:rPr lang="en-US" sz="1200" b="0" dirty="0" err="1">
                <a:latin typeface="+mn-lt"/>
              </a:rPr>
              <a:t>thisFarm</a:t>
            </a:r>
            <a:r>
              <a:rPr lang="en-US" sz="1200" b="0" dirty="0">
                <a:latin typeface="+mn-lt"/>
              </a:rPr>
              <a:t> = </a:t>
            </a:r>
            <a:r>
              <a:rPr lang="en-US" sz="1200" b="0" dirty="0" err="1">
                <a:latin typeface="+mn-lt"/>
              </a:rPr>
              <a:t>SPFarm.Local</a:t>
            </a:r>
            <a:r>
              <a:rPr lang="en-US" sz="1200" b="0" dirty="0">
                <a:latin typeface="+mn-lt"/>
              </a:rPr>
              <a:t>;</a:t>
            </a:r>
          </a:p>
          <a:p>
            <a:pPr defTabSz="457200">
              <a:lnSpc>
                <a:spcPct val="90000"/>
              </a:lnSpc>
              <a:tabLst>
                <a:tab pos="457200" algn="l"/>
              </a:tabLst>
              <a:defRPr/>
            </a:pPr>
            <a:r>
              <a:rPr lang="en-US" sz="1200" b="0" dirty="0">
                <a:latin typeface="+mn-lt"/>
              </a:rPr>
              <a:t>if (</a:t>
            </a:r>
            <a:r>
              <a:rPr lang="en-US" sz="1200" b="0" dirty="0" err="1">
                <a:latin typeface="+mn-lt"/>
              </a:rPr>
              <a:t>thisFarm.CurrentUserIsAdministrator</a:t>
            </a:r>
            <a:r>
              <a:rPr lang="en-US" sz="1200" b="0" dirty="0">
                <a:latin typeface="+mn-lt"/>
              </a:rPr>
              <a:t>)</a:t>
            </a:r>
          </a:p>
          <a:p>
            <a:pPr defTabSz="457200">
              <a:lnSpc>
                <a:spcPct val="90000"/>
              </a:lnSpc>
              <a:tabLst>
                <a:tab pos="457200" algn="l"/>
              </a:tabLst>
              <a:defRPr/>
            </a:pPr>
            <a:r>
              <a:rPr lang="en-US" sz="1200" dirty="0">
                <a:latin typeface="+mn-lt"/>
              </a:rPr>
              <a:t>{</a:t>
            </a:r>
          </a:p>
          <a:p>
            <a:pPr defTabSz="457200">
              <a:lnSpc>
                <a:spcPct val="90000"/>
              </a:lnSpc>
              <a:tabLst>
                <a:tab pos="457200" algn="l"/>
              </a:tabLst>
              <a:defRPr/>
            </a:pPr>
            <a:r>
              <a:rPr lang="en-US" sz="1200" dirty="0">
                <a:latin typeface="+mn-lt"/>
              </a:rPr>
              <a:t>	</a:t>
            </a:r>
            <a:r>
              <a:rPr lang="en-US" sz="1200" dirty="0" err="1">
                <a:latin typeface="+mn-lt"/>
              </a:rPr>
              <a:t>foreach</a:t>
            </a:r>
            <a:r>
              <a:rPr lang="en-US" sz="1200" dirty="0">
                <a:latin typeface="+mn-lt"/>
              </a:rPr>
              <a:t> (</a:t>
            </a:r>
            <a:r>
              <a:rPr lang="en-US" sz="1200" dirty="0" err="1">
                <a:latin typeface="+mn-lt"/>
              </a:rPr>
              <a:t>SPService</a:t>
            </a:r>
            <a:r>
              <a:rPr lang="en-US" sz="1200" dirty="0">
                <a:latin typeface="+mn-lt"/>
              </a:rPr>
              <a:t> svc in </a:t>
            </a:r>
            <a:r>
              <a:rPr lang="en-US" sz="1200" dirty="0" err="1">
                <a:latin typeface="+mn-lt"/>
              </a:rPr>
              <a:t>thisFarm.Services</a:t>
            </a:r>
            <a:r>
              <a:rPr lang="en-US" sz="1200" dirty="0">
                <a:latin typeface="+mn-lt"/>
              </a:rPr>
              <a:t>)</a:t>
            </a:r>
          </a:p>
          <a:p>
            <a:pPr defTabSz="457200">
              <a:lnSpc>
                <a:spcPct val="90000"/>
              </a:lnSpc>
              <a:tabLst>
                <a:tab pos="457200" algn="l"/>
              </a:tabLst>
              <a:defRPr/>
            </a:pPr>
            <a:r>
              <a:rPr lang="en-US" sz="1200" dirty="0">
                <a:latin typeface="+mn-lt"/>
              </a:rPr>
              <a:t>	{</a:t>
            </a:r>
          </a:p>
          <a:p>
            <a:pPr defTabSz="457200">
              <a:lnSpc>
                <a:spcPct val="90000"/>
              </a:lnSpc>
              <a:tabLst>
                <a:tab pos="457200" algn="l"/>
              </a:tabLst>
              <a:defRPr/>
            </a:pPr>
            <a:r>
              <a:rPr lang="en-US" sz="1200" dirty="0">
                <a:latin typeface="+mn-lt"/>
              </a:rPr>
              <a:t>		if (svc is </a:t>
            </a:r>
            <a:r>
              <a:rPr lang="en-US" sz="1200" dirty="0" err="1">
                <a:latin typeface="+mn-lt"/>
              </a:rPr>
              <a:t>SPWebService</a:t>
            </a:r>
            <a:r>
              <a:rPr lang="en-US" sz="1200" dirty="0">
                <a:latin typeface="+mn-lt"/>
              </a:rPr>
              <a:t>)</a:t>
            </a:r>
          </a:p>
          <a:p>
            <a:pPr defTabSz="457200">
              <a:lnSpc>
                <a:spcPct val="90000"/>
              </a:lnSpc>
              <a:tabLst>
                <a:tab pos="457200" algn="l"/>
              </a:tabLst>
              <a:defRPr/>
            </a:pPr>
            <a:r>
              <a:rPr lang="en-US" sz="1200" dirty="0">
                <a:latin typeface="+mn-lt"/>
              </a:rPr>
              <a:t>		{</a:t>
            </a:r>
          </a:p>
          <a:p>
            <a:pPr defTabSz="457200">
              <a:lnSpc>
                <a:spcPct val="90000"/>
              </a:lnSpc>
              <a:tabLst>
                <a:tab pos="457200" algn="l"/>
              </a:tabLst>
              <a:defRPr/>
            </a:pPr>
            <a:r>
              <a:rPr lang="en-US" sz="1200" dirty="0">
                <a:latin typeface="+mn-lt"/>
              </a:rPr>
              <a:t>			</a:t>
            </a:r>
            <a:r>
              <a:rPr lang="en-US" sz="1200" dirty="0" err="1">
                <a:latin typeface="+mn-lt"/>
              </a:rPr>
              <a:t>SPWebService</a:t>
            </a:r>
            <a:r>
              <a:rPr lang="en-US" sz="1200" dirty="0">
                <a:latin typeface="+mn-lt"/>
              </a:rPr>
              <a:t> </a:t>
            </a:r>
            <a:r>
              <a:rPr lang="en-US" sz="1200" dirty="0" err="1">
                <a:latin typeface="+mn-lt"/>
              </a:rPr>
              <a:t>webSvc</a:t>
            </a:r>
            <a:r>
              <a:rPr lang="en-US" sz="1200" dirty="0">
                <a:latin typeface="+mn-lt"/>
              </a:rPr>
              <a:t> = (</a:t>
            </a:r>
            <a:r>
              <a:rPr lang="en-US" sz="1200" dirty="0" err="1">
                <a:latin typeface="+mn-lt"/>
              </a:rPr>
              <a:t>SPWebService</a:t>
            </a:r>
            <a:r>
              <a:rPr lang="en-US" sz="1200" dirty="0">
                <a:latin typeface="+mn-lt"/>
              </a:rPr>
              <a:t>)svc;</a:t>
            </a:r>
          </a:p>
          <a:p>
            <a:pPr defTabSz="457200">
              <a:lnSpc>
                <a:spcPct val="90000"/>
              </a:lnSpc>
              <a:tabLst>
                <a:tab pos="457200" algn="l"/>
              </a:tabLst>
              <a:defRPr/>
            </a:pPr>
            <a:r>
              <a:rPr lang="en-US" sz="1200" dirty="0">
                <a:latin typeface="+mn-lt"/>
              </a:rPr>
              <a:t>			...</a:t>
            </a:r>
          </a:p>
          <a:p>
            <a:pPr defTabSz="457200">
              <a:lnSpc>
                <a:spcPct val="90000"/>
              </a:lnSpc>
              <a:tabLst>
                <a:tab pos="457200" algn="l"/>
              </a:tabLst>
              <a:defRPr/>
            </a:pPr>
            <a:r>
              <a:rPr lang="en-US" sz="1200" dirty="0">
                <a:latin typeface="+mn-lt"/>
              </a:rPr>
              <a:t>		}</a:t>
            </a:r>
          </a:p>
          <a:p>
            <a:pPr defTabSz="457200">
              <a:lnSpc>
                <a:spcPct val="90000"/>
              </a:lnSpc>
              <a:tabLst>
                <a:tab pos="457200" algn="l"/>
              </a:tabLst>
              <a:defRPr/>
            </a:pPr>
            <a:r>
              <a:rPr lang="en-US" sz="1200" dirty="0">
                <a:latin typeface="+mn-lt"/>
              </a:rPr>
              <a:t>	}</a:t>
            </a:r>
          </a:p>
          <a:p>
            <a:pPr defTabSz="457200">
              <a:lnSpc>
                <a:spcPct val="90000"/>
              </a:lnSpc>
              <a:tabLst>
                <a:tab pos="457200" algn="l"/>
              </a:tabLst>
              <a:defRPr/>
            </a:pPr>
            <a:r>
              <a:rPr lang="en-US" sz="1200" dirty="0">
                <a:latin typeface="+mn-lt"/>
              </a:rPr>
              <a:t>...</a:t>
            </a:r>
          </a:p>
          <a:p>
            <a:pPr defTabSz="457200">
              <a:lnSpc>
                <a:spcPct val="90000"/>
              </a:lnSpc>
              <a:tabLst>
                <a:tab pos="457200" algn="l"/>
              </a:tabLst>
              <a:defRPr/>
            </a:pPr>
            <a:r>
              <a:rPr lang="en-US" sz="1200" dirty="0">
                <a:latin typeface="+mn-lt"/>
              </a:rPr>
              <a:t>}</a:t>
            </a:r>
          </a:p>
        </p:txBody>
      </p:sp>
      <p:sp>
        <p:nvSpPr>
          <p:cNvPr id="6" name="Title 1"/>
          <p:cNvSpPr>
            <a:spLocks noGrp="1"/>
          </p:cNvSpPr>
          <p:nvPr>
            <p:ph type="title" hasCustomPrompt="1"/>
          </p:nvPr>
        </p:nvSpPr>
        <p:spPr>
          <a:xfrm>
            <a:off x="183600" y="133200"/>
            <a:ext cx="8820000" cy="554400"/>
          </a:xfrm>
          <a:effectLst/>
        </p:spPr>
        <p:txBody>
          <a:bodyPr/>
          <a:lstStyle>
            <a:lvl1pPr algn="l">
              <a:defRPr sz="2600" b="1" baseline="0">
                <a:effectLst>
                  <a:outerShdw blurRad="38100" dist="38100" dir="2700000" algn="tl">
                    <a:srgbClr val="000000">
                      <a:alpha val="43137"/>
                    </a:srgbClr>
                  </a:outerShdw>
                </a:effectLst>
                <a:latin typeface="+mj-lt"/>
              </a:defRPr>
            </a:lvl1pPr>
          </a:lstStyle>
          <a:p>
            <a:r>
              <a:rPr lang="en-US" dirty="0"/>
              <a:t>Code Snippet</a:t>
            </a:r>
          </a:p>
        </p:txBody>
      </p:sp>
    </p:spTree>
    <p:extLst>
      <p:ext uri="{BB962C8B-B14F-4D97-AF65-F5344CB8AC3E}">
        <p14:creationId xmlns:p14="http://schemas.microsoft.com/office/powerpoint/2010/main" val="590160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ulleted Text and Pictur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dirty="0"/>
              <a:t>Text and Picture</a:t>
            </a:r>
          </a:p>
        </p:txBody>
      </p:sp>
      <p:sp>
        <p:nvSpPr>
          <p:cNvPr id="3" name="Content Placeholder 2"/>
          <p:cNvSpPr>
            <a:spLocks noGrp="1"/>
          </p:cNvSpPr>
          <p:nvPr>
            <p:ph idx="1"/>
          </p:nvPr>
        </p:nvSpPr>
        <p:spPr>
          <a:xfrm>
            <a:off x="183600" y="900000"/>
            <a:ext cx="8820000" cy="5265056"/>
          </a:xfrm>
        </p:spPr>
        <p:txBody>
          <a:bodyPr/>
          <a:lstStyle>
            <a:lvl1pPr>
              <a:defRPr sz="1800"/>
            </a:lvl1pPr>
            <a:lvl2pPr>
              <a:defRPr sz="1600"/>
            </a:lvl2pPr>
            <a:lvl3pPr>
              <a:defRPr sz="14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p:cNvSpPr>
            <a:spLocks noGrp="1"/>
          </p:cNvSpPr>
          <p:nvPr>
            <p:ph type="pic" sz="quarter" idx="10"/>
          </p:nvPr>
        </p:nvSpPr>
        <p:spPr>
          <a:xfrm>
            <a:off x="477670" y="2565400"/>
            <a:ext cx="8475521" cy="3357563"/>
          </a:xfrm>
        </p:spPr>
        <p:txBody>
          <a:bodyPr/>
          <a:lstStyle/>
          <a:p>
            <a:r>
              <a:rPr lang="en-US"/>
              <a:t>Click icon to add picture</a:t>
            </a:r>
            <a:endParaRPr lang="en-IN" dirty="0"/>
          </a:p>
        </p:txBody>
      </p:sp>
    </p:spTree>
    <p:extLst>
      <p:ext uri="{BB962C8B-B14F-4D97-AF65-F5344CB8AC3E}">
        <p14:creationId xmlns:p14="http://schemas.microsoft.com/office/powerpoint/2010/main" val="3432571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ed Text and Picture 2">
    <p:spTree>
      <p:nvGrpSpPr>
        <p:cNvPr id="1" name=""/>
        <p:cNvGrpSpPr/>
        <p:nvPr/>
      </p:nvGrpSpPr>
      <p:grpSpPr>
        <a:xfrm>
          <a:off x="0" y="0"/>
          <a:ext cx="0" cy="0"/>
          <a:chOff x="0" y="0"/>
          <a:chExt cx="0" cy="0"/>
        </a:xfrm>
      </p:grpSpPr>
      <p:sp>
        <p:nvSpPr>
          <p:cNvPr id="3" name="Content Placeholder 2"/>
          <p:cNvSpPr>
            <a:spLocks noGrp="1"/>
          </p:cNvSpPr>
          <p:nvPr>
            <p:ph idx="1"/>
          </p:nvPr>
        </p:nvSpPr>
        <p:spPr>
          <a:xfrm>
            <a:off x="183600" y="900000"/>
            <a:ext cx="4140000" cy="5265056"/>
          </a:xfrm>
        </p:spPr>
        <p:txBody>
          <a:bodyPr/>
          <a:lstStyle>
            <a:lvl1pPr>
              <a:defRPr sz="1800"/>
            </a:lvl1pPr>
            <a:lvl2pPr>
              <a:defRPr sz="1600"/>
            </a:lvl2pPr>
            <a:lvl3pPr>
              <a:buFont typeface="Courier New" pitchFamily="49" charset="0"/>
              <a:buChar char="o"/>
              <a:defRPr sz="14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Picture Placeholder 4"/>
          <p:cNvSpPr>
            <a:spLocks noGrp="1"/>
          </p:cNvSpPr>
          <p:nvPr>
            <p:ph type="pic" sz="quarter" idx="10"/>
          </p:nvPr>
        </p:nvSpPr>
        <p:spPr>
          <a:xfrm>
            <a:off x="4686176" y="900000"/>
            <a:ext cx="4140000" cy="5281612"/>
          </a:xfrm>
        </p:spPr>
        <p:txBody>
          <a:bodyPr/>
          <a:lstStyle/>
          <a:p>
            <a:r>
              <a:rPr lang="en-US"/>
              <a:t>Click icon to add picture</a:t>
            </a:r>
            <a:endParaRPr lang="en-IN"/>
          </a:p>
        </p:txBody>
      </p:sp>
      <p:sp>
        <p:nvSpPr>
          <p:cNvPr id="6" name="Title 1"/>
          <p:cNvSpPr>
            <a:spLocks noGrp="1"/>
          </p:cNvSpPr>
          <p:nvPr>
            <p:ph type="title" hasCustomPrompt="1"/>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dirty="0"/>
              <a:t>Text and Picture</a:t>
            </a:r>
          </a:p>
        </p:txBody>
      </p:sp>
    </p:spTree>
    <p:extLst>
      <p:ext uri="{BB962C8B-B14F-4D97-AF65-F5344CB8AC3E}">
        <p14:creationId xmlns:p14="http://schemas.microsoft.com/office/powerpoint/2010/main" val="2406829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able Slide">
    <p:spTree>
      <p:nvGrpSpPr>
        <p:cNvPr id="1" name=""/>
        <p:cNvGrpSpPr/>
        <p:nvPr/>
      </p:nvGrpSpPr>
      <p:grpSpPr>
        <a:xfrm>
          <a:off x="0" y="0"/>
          <a:ext cx="0" cy="0"/>
          <a:chOff x="0" y="0"/>
          <a:chExt cx="0" cy="0"/>
        </a:xfrm>
      </p:grpSpPr>
      <p:sp>
        <p:nvSpPr>
          <p:cNvPr id="8" name="Table Placeholder 7"/>
          <p:cNvSpPr>
            <a:spLocks noGrp="1"/>
          </p:cNvSpPr>
          <p:nvPr>
            <p:ph type="tbl" sz="quarter" idx="10"/>
          </p:nvPr>
        </p:nvSpPr>
        <p:spPr>
          <a:xfrm>
            <a:off x="183600" y="900000"/>
            <a:ext cx="8820000" cy="5295900"/>
          </a:xfrm>
        </p:spPr>
        <p:txBody>
          <a:bodyPr/>
          <a:lstStyle/>
          <a:p>
            <a:r>
              <a:rPr lang="en-US"/>
              <a:t>Click icon to add table</a:t>
            </a:r>
            <a:endParaRPr lang="en-IN"/>
          </a:p>
        </p:txBody>
      </p:sp>
      <p:sp>
        <p:nvSpPr>
          <p:cNvPr id="4" name="Title 1"/>
          <p:cNvSpPr>
            <a:spLocks noGrp="1"/>
          </p:cNvSpPr>
          <p:nvPr>
            <p:ph type="title" hasCustomPrompt="1"/>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dirty="0"/>
              <a:t>Table</a:t>
            </a:r>
          </a:p>
        </p:txBody>
      </p:sp>
    </p:spTree>
    <p:extLst>
      <p:ext uri="{BB962C8B-B14F-4D97-AF65-F5344CB8AC3E}">
        <p14:creationId xmlns:p14="http://schemas.microsoft.com/office/powerpoint/2010/main" val="7858597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ulleted Text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183600" y="900000"/>
            <a:ext cx="8820000" cy="5265056"/>
          </a:xfrm>
        </p:spPr>
        <p:txBody>
          <a:bodyPr/>
          <a:lstStyle>
            <a:lvl1pPr>
              <a:defRPr sz="1800"/>
            </a:lvl1pPr>
            <a:lvl2pPr>
              <a:defRPr sz="1600"/>
            </a:lvl2pPr>
            <a:lvl3pPr>
              <a:buFont typeface="Courier New" pitchFamily="49" charset="0"/>
              <a:buChar char="o"/>
              <a:defRPr sz="14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Title 1"/>
          <p:cNvSpPr>
            <a:spLocks noGrp="1"/>
          </p:cNvSpPr>
          <p:nvPr>
            <p:ph type="title" hasCustomPrompt="1"/>
          </p:nvPr>
        </p:nvSpPr>
        <p:spPr>
          <a:xfrm>
            <a:off x="183600" y="133200"/>
            <a:ext cx="8820000" cy="555600"/>
          </a:xfrm>
        </p:spPr>
        <p:txBody>
          <a:bodyPr/>
          <a:lstStyle>
            <a:lvl1pPr algn="l">
              <a:defRPr sz="2600" b="1" baseline="0">
                <a:effectLst>
                  <a:outerShdw blurRad="38100" dist="38100" dir="2700000" algn="tl">
                    <a:srgbClr val="000000">
                      <a:alpha val="43137"/>
                    </a:srgbClr>
                  </a:outerShdw>
                </a:effectLst>
                <a:latin typeface="+mj-lt"/>
              </a:defRPr>
            </a:lvl1pPr>
          </a:lstStyle>
          <a:p>
            <a:r>
              <a:rPr lang="en-US" dirty="0"/>
              <a:t>Bulleted Text Slide Layout</a:t>
            </a:r>
          </a:p>
        </p:txBody>
      </p:sp>
    </p:spTree>
    <p:extLst>
      <p:ext uri="{BB962C8B-B14F-4D97-AF65-F5344CB8AC3E}">
        <p14:creationId xmlns:p14="http://schemas.microsoft.com/office/powerpoint/2010/main" val="3655956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image" Target="../media/image2.jpeg"/><Relationship Id="rId5" Type="http://schemas.openxmlformats.org/officeDocument/2006/relationships/theme" Target="../theme/theme2.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cs typeface="+mn-cs"/>
              </a:defRPr>
            </a:lvl1pPr>
          </a:lstStyle>
          <a:p>
            <a:fld id="{D68DDC2B-2B06-4692-8F64-8F19407327E9}" type="datetimeFigureOut">
              <a:rPr lang="en-US" smtClean="0"/>
              <a:pPr/>
              <a:t>4/26/21</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cs typeface="+mn-cs"/>
              </a:defRPr>
            </a:lvl1pPr>
          </a:lstStyle>
          <a:p>
            <a:fld id="{86339DDB-22EC-4E34-8912-0840B1FFAE16}" type="slidenum">
              <a:rPr lang="en-IN" smtClean="0"/>
              <a:pPr/>
              <a:t>‹#›</a:t>
            </a:fld>
            <a:endParaRPr lang="en-IN"/>
          </a:p>
        </p:txBody>
      </p:sp>
      <p:sp>
        <p:nvSpPr>
          <p:cNvPr id="10" name="Slide Number Placeholder 4"/>
          <p:cNvSpPr txBox="1">
            <a:spLocks/>
          </p:cNvSpPr>
          <p:nvPr/>
        </p:nvSpPr>
        <p:spPr>
          <a:xfrm>
            <a:off x="6582768" y="6399566"/>
            <a:ext cx="21336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F60EF9-8C7E-4EAF-9370-6AF8151BDD05}" type="slidenum">
              <a:rPr kumimoji="0" lang="en-US" sz="1200" b="0" i="0" u="none" strike="noStrike" kern="1200" cap="none" spc="0" normalizeH="0" baseline="0" noProof="0" smtClean="0">
                <a:ln>
                  <a:noFill/>
                </a:ln>
                <a:solidFill>
                  <a:schemeClr val="bg1">
                    <a:lumMod val="50000"/>
                  </a:schemeClr>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dirty="0">
              <a:ln>
                <a:noFill/>
              </a:ln>
              <a:solidFill>
                <a:schemeClr val="bg1">
                  <a:lumMod val="50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Slide Number Placeholder 5"/>
          <p:cNvSpPr txBox="1">
            <a:spLocks/>
          </p:cNvSpPr>
          <p:nvPr/>
        </p:nvSpPr>
        <p:spPr>
          <a:xfrm>
            <a:off x="8458200" y="6477000"/>
            <a:ext cx="457200" cy="276999"/>
          </a:xfrm>
          <a:prstGeom prst="rect">
            <a:avLst/>
          </a:prstGeom>
          <a:solidFill>
            <a:srgbClr val="262626"/>
          </a:solidFill>
        </p:spPr>
        <p:txBody>
          <a:bodyPr wrap="square" rtlCol="0">
            <a:spAutoFit/>
          </a:bodyPr>
          <a:lstStyle>
            <a:defPPr>
              <a:defRPr lang="en-US"/>
            </a:defPPr>
            <a:lvl1pPr marL="0" algn="ctr" defTabSz="914400" rtl="0" eaLnBrk="1" latinLnBrk="0" hangingPunct="1">
              <a:defRPr lang="en-US" sz="1800" kern="1200" smtClean="0">
                <a:solidFill>
                  <a:schemeClr val="bg1"/>
                </a:solidFill>
                <a:latin typeface="Tahoma" pitchFamily="34" charset="0"/>
                <a:ea typeface="Tahoma" pitchFamily="34" charset="0"/>
                <a:cs typeface="Tahoma"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5907C-1FC8-4769-9F75-D6A065F12B7F}" type="slidenum">
              <a:rPr lang="en-IN" sz="1200" smtClean="0"/>
              <a:pPr/>
              <a:t>‹#›</a:t>
            </a:fld>
            <a:endParaRPr lang="en-IN" sz="1200" dirty="0"/>
          </a:p>
        </p:txBody>
      </p:sp>
    </p:spTree>
    <p:extLst>
      <p:ext uri="{BB962C8B-B14F-4D97-AF65-F5344CB8AC3E}">
        <p14:creationId xmlns:p14="http://schemas.microsoft.com/office/powerpoint/2010/main" val="567270079"/>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10.tiff"/></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12.tif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hyperlink" Target="https://angular-university.io/" TargetMode="External"/><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4.png"/><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6.xml"/><Relationship Id="rId4" Type="http://schemas.openxmlformats.org/officeDocument/2006/relationships/image" Target="../media/image13.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3" Type="http://schemas.openxmlformats.org/officeDocument/2006/relationships/hyperlink" Target="https://nodejs.org/en/" TargetMode="External"/><Relationship Id="rId2" Type="http://schemas.openxmlformats.org/officeDocument/2006/relationships/notesSlide" Target="../notesSlides/notesSlide42.xml"/><Relationship Id="rId1" Type="http://schemas.openxmlformats.org/officeDocument/2006/relationships/slideLayout" Target="../slideLayouts/slideLayout14.xml"/><Relationship Id="rId4" Type="http://schemas.openxmlformats.org/officeDocument/2006/relationships/hyperlink" Target="https://code.visualstudio.com/" TargetMode="Externa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6.tiff"/></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7200" dirty="0"/>
              <a:t>Angular</a:t>
            </a:r>
            <a:br>
              <a:rPr lang="en-US" sz="7200" dirty="0"/>
            </a:br>
            <a:endParaRPr lang="en-IN" sz="7200" dirty="0"/>
          </a:p>
        </p:txBody>
      </p:sp>
      <p:sp>
        <p:nvSpPr>
          <p:cNvPr id="5" name="Content Placeholder 4"/>
          <p:cNvSpPr>
            <a:spLocks noGrp="1"/>
          </p:cNvSpPr>
          <p:nvPr>
            <p:ph sz="quarter" idx="10"/>
          </p:nvPr>
        </p:nvSpPr>
        <p:spPr>
          <a:xfrm>
            <a:off x="4427984" y="5589240"/>
            <a:ext cx="5428008" cy="980049"/>
          </a:xfrm>
        </p:spPr>
        <p:txBody>
          <a:bodyPr/>
          <a:lstStyle/>
          <a:p>
            <a:r>
              <a:rPr lang="en-US" sz="2800" dirty="0">
                <a:solidFill>
                  <a:schemeClr val="tx1"/>
                </a:solidFill>
              </a:rPr>
              <a:t>Shalini Mittal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153C579-ABEC-E844-81B7-C37502D37B3E}"/>
              </a:ext>
            </a:extLst>
          </p:cNvPr>
          <p:cNvPicPr>
            <a:picLocks noChangeAspect="1"/>
          </p:cNvPicPr>
          <p:nvPr/>
        </p:nvPicPr>
        <p:blipFill>
          <a:blip r:embed="rId3"/>
          <a:stretch>
            <a:fillRect/>
          </a:stretch>
        </p:blipFill>
        <p:spPr>
          <a:xfrm>
            <a:off x="1115616" y="188640"/>
            <a:ext cx="6192688" cy="2990184"/>
          </a:xfrm>
          <a:prstGeom prst="rect">
            <a:avLst/>
          </a:prstGeom>
        </p:spPr>
      </p:pic>
      <p:pic>
        <p:nvPicPr>
          <p:cNvPr id="4" name="Picture 3">
            <a:extLst>
              <a:ext uri="{FF2B5EF4-FFF2-40B4-BE49-F238E27FC236}">
                <a16:creationId xmlns:a16="http://schemas.microsoft.com/office/drawing/2014/main" id="{DA0AA82B-44B6-A340-9220-3B059E50F5BA}"/>
              </a:ext>
            </a:extLst>
          </p:cNvPr>
          <p:cNvPicPr>
            <a:picLocks noChangeAspect="1"/>
          </p:cNvPicPr>
          <p:nvPr/>
        </p:nvPicPr>
        <p:blipFill>
          <a:blip r:embed="rId4"/>
          <a:stretch>
            <a:fillRect/>
          </a:stretch>
        </p:blipFill>
        <p:spPr>
          <a:xfrm>
            <a:off x="1128604" y="3501008"/>
            <a:ext cx="6467731" cy="3122990"/>
          </a:xfrm>
          <a:prstGeom prst="rect">
            <a:avLst/>
          </a:prstGeom>
        </p:spPr>
      </p:pic>
    </p:spTree>
    <p:extLst>
      <p:ext uri="{BB962C8B-B14F-4D97-AF65-F5344CB8AC3E}">
        <p14:creationId xmlns:p14="http://schemas.microsoft.com/office/powerpoint/2010/main" val="3375025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7E66AB-8D51-3E47-A851-54F5062FACFE}"/>
              </a:ext>
            </a:extLst>
          </p:cNvPr>
          <p:cNvPicPr>
            <a:picLocks noChangeAspect="1"/>
          </p:cNvPicPr>
          <p:nvPr/>
        </p:nvPicPr>
        <p:blipFill>
          <a:blip r:embed="rId3"/>
          <a:stretch>
            <a:fillRect/>
          </a:stretch>
        </p:blipFill>
        <p:spPr>
          <a:xfrm>
            <a:off x="713420" y="260648"/>
            <a:ext cx="6845499" cy="3305398"/>
          </a:xfrm>
          <a:prstGeom prst="rect">
            <a:avLst/>
          </a:prstGeom>
        </p:spPr>
      </p:pic>
      <p:pic>
        <p:nvPicPr>
          <p:cNvPr id="4" name="Picture 3">
            <a:extLst>
              <a:ext uri="{FF2B5EF4-FFF2-40B4-BE49-F238E27FC236}">
                <a16:creationId xmlns:a16="http://schemas.microsoft.com/office/drawing/2014/main" id="{161907F5-8F7C-1741-ACF7-19C22A1B1DD1}"/>
              </a:ext>
            </a:extLst>
          </p:cNvPr>
          <p:cNvPicPr>
            <a:picLocks noChangeAspect="1"/>
          </p:cNvPicPr>
          <p:nvPr/>
        </p:nvPicPr>
        <p:blipFill>
          <a:blip r:embed="rId4"/>
          <a:stretch>
            <a:fillRect/>
          </a:stretch>
        </p:blipFill>
        <p:spPr>
          <a:xfrm>
            <a:off x="1011677" y="3651994"/>
            <a:ext cx="6248983" cy="3017366"/>
          </a:xfrm>
          <a:prstGeom prst="rect">
            <a:avLst/>
          </a:prstGeom>
        </p:spPr>
      </p:pic>
    </p:spTree>
    <p:extLst>
      <p:ext uri="{BB962C8B-B14F-4D97-AF65-F5344CB8AC3E}">
        <p14:creationId xmlns:p14="http://schemas.microsoft.com/office/powerpoint/2010/main" val="1782446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2555776" y="2708920"/>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Introduction To Angular</a:t>
            </a:r>
          </a:p>
        </p:txBody>
      </p:sp>
    </p:spTree>
    <p:extLst>
      <p:ext uri="{BB962C8B-B14F-4D97-AF65-F5344CB8AC3E}">
        <p14:creationId xmlns:p14="http://schemas.microsoft.com/office/powerpoint/2010/main" val="60396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323528" y="338262"/>
            <a:ext cx="7632848"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dirty="0"/>
              <a:t>Introduction to Angular</a:t>
            </a:r>
          </a:p>
        </p:txBody>
      </p:sp>
      <p:sp>
        <p:nvSpPr>
          <p:cNvPr id="10" name="Content Placeholder 2"/>
          <p:cNvSpPr>
            <a:spLocks noGrp="1"/>
          </p:cNvSpPr>
          <p:nvPr>
            <p:ph sz="quarter" idx="1"/>
          </p:nvPr>
        </p:nvSpPr>
        <p:spPr>
          <a:xfrm>
            <a:off x="233363" y="1112838"/>
            <a:ext cx="8515101" cy="3828330"/>
          </a:xfrm>
        </p:spPr>
        <p:txBody>
          <a:bodyPr>
            <a:normAutofit/>
          </a:bodyPr>
          <a:lstStyle/>
          <a:p>
            <a:r>
              <a:rPr lang="en-US" dirty="0"/>
              <a:t>Framework for building client applications using typescript</a:t>
            </a:r>
          </a:p>
          <a:p>
            <a:r>
              <a:rPr lang="en-US" dirty="0"/>
              <a:t>Angular v1.x (also known as AngularJS) based on an MVC architecture</a:t>
            </a:r>
          </a:p>
          <a:p>
            <a:r>
              <a:rPr lang="en-US" dirty="0"/>
              <a:t>Angular 2 is based on a component/services architecture. </a:t>
            </a:r>
          </a:p>
          <a:p>
            <a:r>
              <a:rPr lang="en-US" dirty="0"/>
              <a:t>Collection of Components brought together within modules. </a:t>
            </a:r>
          </a:p>
          <a:p>
            <a:r>
              <a:rPr lang="en-US" dirty="0"/>
              <a:t>Tools, such as the Angular CLI, allow you to easily create Components. </a:t>
            </a:r>
          </a:p>
          <a:p>
            <a:r>
              <a:rPr lang="en-US" dirty="0"/>
              <a:t>Understand how Components interact with each other through Services, Inputs, and Outputs. </a:t>
            </a:r>
          </a:p>
          <a:p>
            <a:r>
              <a:rPr lang="en-US" dirty="0"/>
              <a:t>Also understand the basics of styling components and how CSS is shared so you can make your application look the way you want.</a:t>
            </a:r>
            <a:endParaRPr lang="en-US" sz="1800" dirty="0"/>
          </a:p>
        </p:txBody>
      </p:sp>
    </p:spTree>
    <p:extLst>
      <p:ext uri="{BB962C8B-B14F-4D97-AF65-F5344CB8AC3E}">
        <p14:creationId xmlns:p14="http://schemas.microsoft.com/office/powerpoint/2010/main" val="3089389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323528" y="338262"/>
            <a:ext cx="7632848"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dirty="0"/>
              <a:t>Why Angular</a:t>
            </a:r>
          </a:p>
        </p:txBody>
      </p:sp>
      <p:sp>
        <p:nvSpPr>
          <p:cNvPr id="10" name="Content Placeholder 2"/>
          <p:cNvSpPr>
            <a:spLocks noGrp="1"/>
          </p:cNvSpPr>
          <p:nvPr>
            <p:ph sz="quarter" idx="1"/>
          </p:nvPr>
        </p:nvSpPr>
        <p:spPr>
          <a:xfrm>
            <a:off x="233363" y="1112838"/>
            <a:ext cx="8587109" cy="5052466"/>
          </a:xfrm>
        </p:spPr>
        <p:txBody>
          <a:bodyPr>
            <a:normAutofit/>
          </a:bodyPr>
          <a:lstStyle/>
          <a:p>
            <a:r>
              <a:rPr lang="en-US" dirty="0"/>
              <a:t>Modular Approach</a:t>
            </a:r>
          </a:p>
          <a:p>
            <a:r>
              <a:rPr lang="en-US" dirty="0"/>
              <a:t>Reusable Code</a:t>
            </a:r>
          </a:p>
          <a:p>
            <a:r>
              <a:rPr lang="en-US" sz="1800" dirty="0"/>
              <a:t>Development quicker and easier</a:t>
            </a:r>
          </a:p>
          <a:p>
            <a:r>
              <a:rPr lang="en-US" dirty="0"/>
              <a:t>Unit Testable</a:t>
            </a:r>
            <a:endParaRPr lang="en-US" sz="1800" dirty="0"/>
          </a:p>
          <a:p>
            <a:r>
              <a:rPr lang="en-US" dirty="0"/>
              <a:t>Google + Microsoft</a:t>
            </a:r>
          </a:p>
          <a:p>
            <a:r>
              <a:rPr lang="en-US" dirty="0"/>
              <a:t>Angular Ecosystem</a:t>
            </a:r>
          </a:p>
          <a:p>
            <a:r>
              <a:rPr lang="en-US" dirty="0"/>
              <a:t>Tool for Progressive Web App and Single-Page App Development</a:t>
            </a:r>
          </a:p>
          <a:p>
            <a:endParaRPr lang="en-US" sz="1800" dirty="0"/>
          </a:p>
          <a:p>
            <a:endParaRPr lang="en-US" sz="1800" dirty="0"/>
          </a:p>
        </p:txBody>
      </p:sp>
    </p:spTree>
    <p:extLst>
      <p:ext uri="{BB962C8B-B14F-4D97-AF65-F5344CB8AC3E}">
        <p14:creationId xmlns:p14="http://schemas.microsoft.com/office/powerpoint/2010/main" val="4768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2555776" y="2708920"/>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Pillars Of Angular</a:t>
            </a:r>
          </a:p>
        </p:txBody>
      </p:sp>
    </p:spTree>
    <p:extLst>
      <p:ext uri="{BB962C8B-B14F-4D97-AF65-F5344CB8AC3E}">
        <p14:creationId xmlns:p14="http://schemas.microsoft.com/office/powerpoint/2010/main" val="3222792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rot="17676584">
            <a:off x="1491017" y="2903720"/>
            <a:ext cx="2787979"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dirty="0"/>
              <a:t>Pillars of Angular</a:t>
            </a:r>
          </a:p>
        </p:txBody>
      </p:sp>
      <p:graphicFrame>
        <p:nvGraphicFramePr>
          <p:cNvPr id="4" name="Diagram 3">
            <a:extLst>
              <a:ext uri="{FF2B5EF4-FFF2-40B4-BE49-F238E27FC236}">
                <a16:creationId xmlns:a16="http://schemas.microsoft.com/office/drawing/2014/main" id="{F7681537-D22B-9B46-8A88-56FB66A49D62}"/>
              </a:ext>
            </a:extLst>
          </p:cNvPr>
          <p:cNvGraphicFramePr/>
          <p:nvPr>
            <p:extLst>
              <p:ext uri="{D42A27DB-BD31-4B8C-83A1-F6EECF244321}">
                <p14:modId xmlns:p14="http://schemas.microsoft.com/office/powerpoint/2010/main" val="2716592871"/>
              </p:ext>
            </p:extLst>
          </p:nvPr>
        </p:nvGraphicFramePr>
        <p:xfrm>
          <a:off x="1524000" y="1397000"/>
          <a:ext cx="6576392" cy="43362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23771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3995936" y="2780928"/>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SPA</a:t>
            </a:r>
          </a:p>
        </p:txBody>
      </p:sp>
    </p:spTree>
    <p:extLst>
      <p:ext uri="{BB962C8B-B14F-4D97-AF65-F5344CB8AC3E}">
        <p14:creationId xmlns:p14="http://schemas.microsoft.com/office/powerpoint/2010/main" val="21716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323528" y="338262"/>
            <a:ext cx="7632848"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dirty="0"/>
              <a:t>Single Page Application</a:t>
            </a:r>
          </a:p>
        </p:txBody>
      </p:sp>
      <p:sp>
        <p:nvSpPr>
          <p:cNvPr id="10" name="Content Placeholder 2"/>
          <p:cNvSpPr>
            <a:spLocks noGrp="1"/>
          </p:cNvSpPr>
          <p:nvPr>
            <p:ph sz="quarter" idx="1"/>
          </p:nvPr>
        </p:nvSpPr>
        <p:spPr>
          <a:xfrm>
            <a:off x="233363" y="1112838"/>
            <a:ext cx="8587109" cy="5052466"/>
          </a:xfrm>
        </p:spPr>
        <p:txBody>
          <a:bodyPr>
            <a:normAutofit/>
          </a:bodyPr>
          <a:lstStyle/>
          <a:p>
            <a:r>
              <a:rPr lang="en-US" dirty="0"/>
              <a:t>To get a glimpse of SPA =&gt;</a:t>
            </a:r>
            <a:br>
              <a:rPr lang="en-US" dirty="0"/>
            </a:br>
            <a:r>
              <a:rPr lang="en-US" dirty="0">
                <a:hlinkClick r:id="rId3"/>
              </a:rPr>
              <a:t>https://angular-university.io</a:t>
            </a:r>
            <a:r>
              <a:rPr lang="en-US" dirty="0"/>
              <a:t> </a:t>
            </a:r>
          </a:p>
          <a:p>
            <a:r>
              <a:rPr lang="en-US" dirty="0"/>
              <a:t>Ever used a web application constantly reloading everything from the server on almost every user interaction, it gives a poor user experience due to:</a:t>
            </a:r>
          </a:p>
          <a:p>
            <a:pPr lvl="1"/>
            <a:r>
              <a:rPr lang="en-US" sz="1800" dirty="0"/>
              <a:t>the constant full page reloads</a:t>
            </a:r>
          </a:p>
          <a:p>
            <a:pPr lvl="1"/>
            <a:r>
              <a:rPr lang="en-US" sz="1800" dirty="0"/>
              <a:t>also due to the network back and forth trips to the server to fetch all that HTML.</a:t>
            </a:r>
          </a:p>
          <a:p>
            <a:endParaRPr lang="en-US" dirty="0"/>
          </a:p>
          <a:p>
            <a:r>
              <a:rPr lang="en-US" dirty="0"/>
              <a:t>On a SPA, after the initial page load, no more HTML gets sent over the network. Instead, only data gets requested from the server (or sent to the server).</a:t>
            </a:r>
          </a:p>
          <a:p>
            <a:r>
              <a:rPr lang="en-US" dirty="0"/>
              <a:t>So while a SPA is running, only data gets sent over the wire, which takes a lot less time and bandwidth than constantly sending HTML.</a:t>
            </a:r>
            <a:endParaRPr lang="en-US" sz="1800" dirty="0"/>
          </a:p>
        </p:txBody>
      </p:sp>
    </p:spTree>
    <p:extLst>
      <p:ext uri="{BB962C8B-B14F-4D97-AF65-F5344CB8AC3E}">
        <p14:creationId xmlns:p14="http://schemas.microsoft.com/office/powerpoint/2010/main" val="1047189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191CABD-BF03-D841-8CAA-5F0E959B60E4}"/>
              </a:ext>
            </a:extLst>
          </p:cNvPr>
          <p:cNvSpPr>
            <a:spLocks noGrp="1"/>
          </p:cNvSpPr>
          <p:nvPr>
            <p:ph idx="1"/>
          </p:nvPr>
        </p:nvSpPr>
        <p:spPr/>
        <p:txBody>
          <a:bodyPr/>
          <a:lstStyle/>
          <a:p>
            <a:endParaRPr lang="en-US"/>
          </a:p>
        </p:txBody>
      </p:sp>
      <p:sp>
        <p:nvSpPr>
          <p:cNvPr id="3" name="Title 2">
            <a:extLst>
              <a:ext uri="{FF2B5EF4-FFF2-40B4-BE49-F238E27FC236}">
                <a16:creationId xmlns:a16="http://schemas.microsoft.com/office/drawing/2014/main" id="{57EC90B9-D61F-F445-884C-7147F69A31C6}"/>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300865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7200" dirty="0"/>
              <a:t>The PRE INFO LINK</a:t>
            </a:r>
            <a:endParaRPr lang="en-IN" sz="7200" dirty="0"/>
          </a:p>
        </p:txBody>
      </p:sp>
      <p:sp>
        <p:nvSpPr>
          <p:cNvPr id="5" name="Content Placeholder 4"/>
          <p:cNvSpPr>
            <a:spLocks noGrp="1"/>
          </p:cNvSpPr>
          <p:nvPr>
            <p:ph sz="quarter" idx="10"/>
          </p:nvPr>
        </p:nvSpPr>
        <p:spPr>
          <a:xfrm>
            <a:off x="4427984" y="5589240"/>
            <a:ext cx="5428008" cy="980049"/>
          </a:xfrm>
        </p:spPr>
        <p:txBody>
          <a:bodyPr/>
          <a:lstStyle/>
          <a:p>
            <a:r>
              <a:rPr lang="en-US" sz="2800" dirty="0">
                <a:solidFill>
                  <a:schemeClr val="tx1"/>
                </a:solidFill>
              </a:rPr>
              <a:t>Shalini Mittal</a:t>
            </a:r>
          </a:p>
        </p:txBody>
      </p:sp>
    </p:spTree>
    <p:extLst>
      <p:ext uri="{BB962C8B-B14F-4D97-AF65-F5344CB8AC3E}">
        <p14:creationId xmlns:p14="http://schemas.microsoft.com/office/powerpoint/2010/main" val="148213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3347864" y="2708920"/>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Routing</a:t>
            </a:r>
          </a:p>
        </p:txBody>
      </p:sp>
    </p:spTree>
    <p:extLst>
      <p:ext uri="{BB962C8B-B14F-4D97-AF65-F5344CB8AC3E}">
        <p14:creationId xmlns:p14="http://schemas.microsoft.com/office/powerpoint/2010/main" val="2154630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1475656" y="2439178"/>
            <a:ext cx="4771623" cy="6375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err="1"/>
              <a:t>TechGatha</a:t>
            </a:r>
            <a:r>
              <a:rPr lang="en-IN" sz="1350" dirty="0"/>
              <a:t>			Login 	Signup</a:t>
            </a:r>
          </a:p>
        </p:txBody>
      </p:sp>
      <p:sp>
        <p:nvSpPr>
          <p:cNvPr id="6" name="Rounded Rectangle 5"/>
          <p:cNvSpPr/>
          <p:nvPr/>
        </p:nvSpPr>
        <p:spPr>
          <a:xfrm>
            <a:off x="1475656" y="3117183"/>
            <a:ext cx="1861840" cy="1482681"/>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solidFill>
                  <a:schemeClr val="tx1"/>
                </a:solidFill>
              </a:rPr>
              <a:t>About Us</a:t>
            </a:r>
          </a:p>
          <a:p>
            <a:pPr algn="ctr"/>
            <a:endParaRPr lang="en-IN" sz="1350" dirty="0">
              <a:solidFill>
                <a:schemeClr val="tx1"/>
              </a:solidFill>
            </a:endParaRPr>
          </a:p>
          <a:p>
            <a:pPr algn="ctr"/>
            <a:r>
              <a:rPr lang="en-IN" sz="1350" dirty="0">
                <a:solidFill>
                  <a:schemeClr val="tx1"/>
                </a:solidFill>
              </a:rPr>
              <a:t>Videos</a:t>
            </a:r>
          </a:p>
          <a:p>
            <a:pPr algn="ctr"/>
            <a:endParaRPr lang="en-IN" sz="1350" dirty="0">
              <a:solidFill>
                <a:schemeClr val="tx1"/>
              </a:solidFill>
            </a:endParaRPr>
          </a:p>
          <a:p>
            <a:pPr algn="ctr"/>
            <a:r>
              <a:rPr lang="en-IN" sz="1350" dirty="0">
                <a:solidFill>
                  <a:schemeClr val="tx1"/>
                </a:solidFill>
              </a:rPr>
              <a:t>Services</a:t>
            </a:r>
          </a:p>
          <a:p>
            <a:pPr algn="ctr"/>
            <a:endParaRPr lang="en-IN" sz="1350" dirty="0">
              <a:solidFill>
                <a:schemeClr val="tx1"/>
              </a:solidFill>
            </a:endParaRPr>
          </a:p>
          <a:p>
            <a:pPr algn="ctr"/>
            <a:r>
              <a:rPr lang="en-IN" sz="1350" dirty="0">
                <a:solidFill>
                  <a:schemeClr val="tx1"/>
                </a:solidFill>
              </a:rPr>
              <a:t>Contact Us</a:t>
            </a:r>
          </a:p>
        </p:txBody>
      </p:sp>
      <p:sp>
        <p:nvSpPr>
          <p:cNvPr id="7" name="TextBox 6"/>
          <p:cNvSpPr txBox="1"/>
          <p:nvPr/>
        </p:nvSpPr>
        <p:spPr>
          <a:xfrm>
            <a:off x="5110026" y="836712"/>
            <a:ext cx="2583656" cy="300082"/>
          </a:xfrm>
          <a:prstGeom prst="rect">
            <a:avLst/>
          </a:prstGeom>
          <a:noFill/>
        </p:spPr>
        <p:txBody>
          <a:bodyPr wrap="none" rtlCol="0">
            <a:spAutoFit/>
          </a:bodyPr>
          <a:lstStyle/>
          <a:p>
            <a:r>
              <a:rPr lang="en-IN" sz="1350" dirty="0"/>
              <a:t>https://www.techgatha.com/login</a:t>
            </a:r>
          </a:p>
        </p:txBody>
      </p:sp>
      <p:cxnSp>
        <p:nvCxnSpPr>
          <p:cNvPr id="9" name="Elbow Connector 8"/>
          <p:cNvCxnSpPr>
            <a:stCxn id="7" idx="1"/>
          </p:cNvCxnSpPr>
          <p:nvPr/>
        </p:nvCxnSpPr>
        <p:spPr>
          <a:xfrm rot="10800000" flipV="1">
            <a:off x="4825156" y="986753"/>
            <a:ext cx="284870" cy="1650140"/>
          </a:xfrm>
          <a:prstGeom prst="bentConnector2">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224327" y="1288637"/>
            <a:ext cx="2699009" cy="300082"/>
          </a:xfrm>
          <a:prstGeom prst="rect">
            <a:avLst/>
          </a:prstGeom>
          <a:noFill/>
        </p:spPr>
        <p:txBody>
          <a:bodyPr wrap="none" rtlCol="0">
            <a:spAutoFit/>
          </a:bodyPr>
          <a:lstStyle/>
          <a:p>
            <a:r>
              <a:rPr lang="en-IN" sz="1350" dirty="0"/>
              <a:t>https://www.techgatha.com/signup</a:t>
            </a:r>
          </a:p>
        </p:txBody>
      </p:sp>
      <p:cxnSp>
        <p:nvCxnSpPr>
          <p:cNvPr id="12" name="Elbow Connector 11"/>
          <p:cNvCxnSpPr/>
          <p:nvPr/>
        </p:nvCxnSpPr>
        <p:spPr>
          <a:xfrm rot="5400000">
            <a:off x="5458668" y="1733982"/>
            <a:ext cx="1071257" cy="734566"/>
          </a:xfrm>
          <a:prstGeom prst="bentConnector3">
            <a:avLst>
              <a:gd name="adj1"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4944147" y="3117183"/>
            <a:ext cx="2809744" cy="300082"/>
          </a:xfrm>
          <a:prstGeom prst="rect">
            <a:avLst/>
          </a:prstGeom>
          <a:noFill/>
        </p:spPr>
        <p:txBody>
          <a:bodyPr wrap="none" rtlCol="0">
            <a:spAutoFit/>
          </a:bodyPr>
          <a:lstStyle/>
          <a:p>
            <a:r>
              <a:rPr lang="en-IN" sz="1350" dirty="0"/>
              <a:t>https://www.techgatha.com/aboutus</a:t>
            </a:r>
          </a:p>
        </p:txBody>
      </p:sp>
      <p:cxnSp>
        <p:nvCxnSpPr>
          <p:cNvPr id="38" name="Straight Connector 37"/>
          <p:cNvCxnSpPr>
            <a:endCxn id="16" idx="1"/>
          </p:cNvCxnSpPr>
          <p:nvPr/>
        </p:nvCxnSpPr>
        <p:spPr>
          <a:xfrm>
            <a:off x="3337496" y="3266894"/>
            <a:ext cx="1606651" cy="330"/>
          </a:xfrm>
          <a:prstGeom prst="line">
            <a:avLst/>
          </a:prstGeom>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4952937" y="3442498"/>
            <a:ext cx="2694264" cy="300082"/>
          </a:xfrm>
          <a:prstGeom prst="rect">
            <a:avLst/>
          </a:prstGeom>
          <a:noFill/>
        </p:spPr>
        <p:txBody>
          <a:bodyPr wrap="none" rtlCol="0">
            <a:spAutoFit/>
          </a:bodyPr>
          <a:lstStyle/>
          <a:p>
            <a:r>
              <a:rPr lang="en-IN" sz="1350" dirty="0"/>
              <a:t>https://www.techgatha.com/videos</a:t>
            </a:r>
          </a:p>
        </p:txBody>
      </p:sp>
      <p:sp>
        <p:nvSpPr>
          <p:cNvPr id="41" name="TextBox 40"/>
          <p:cNvSpPr txBox="1"/>
          <p:nvPr/>
        </p:nvSpPr>
        <p:spPr>
          <a:xfrm>
            <a:off x="4982829" y="3862771"/>
            <a:ext cx="2798395" cy="300082"/>
          </a:xfrm>
          <a:prstGeom prst="rect">
            <a:avLst/>
          </a:prstGeom>
          <a:noFill/>
        </p:spPr>
        <p:txBody>
          <a:bodyPr wrap="none" rtlCol="0">
            <a:spAutoFit/>
          </a:bodyPr>
          <a:lstStyle/>
          <a:p>
            <a:r>
              <a:rPr lang="en-IN" sz="1350" dirty="0"/>
              <a:t>https://www.techgatha.com/services</a:t>
            </a:r>
          </a:p>
        </p:txBody>
      </p:sp>
      <p:sp>
        <p:nvSpPr>
          <p:cNvPr id="42" name="TextBox 41"/>
          <p:cNvSpPr txBox="1"/>
          <p:nvPr/>
        </p:nvSpPr>
        <p:spPr>
          <a:xfrm>
            <a:off x="5014482" y="4295355"/>
            <a:ext cx="2918428" cy="300082"/>
          </a:xfrm>
          <a:prstGeom prst="rect">
            <a:avLst/>
          </a:prstGeom>
          <a:noFill/>
        </p:spPr>
        <p:txBody>
          <a:bodyPr wrap="none" rtlCol="0">
            <a:spAutoFit/>
          </a:bodyPr>
          <a:lstStyle/>
          <a:p>
            <a:r>
              <a:rPr lang="en-IN" sz="1350" dirty="0"/>
              <a:t>https://www.techgatha.com/contactus</a:t>
            </a:r>
          </a:p>
        </p:txBody>
      </p:sp>
      <p:cxnSp>
        <p:nvCxnSpPr>
          <p:cNvPr id="43" name="Straight Connector 42"/>
          <p:cNvCxnSpPr/>
          <p:nvPr/>
        </p:nvCxnSpPr>
        <p:spPr>
          <a:xfrm flipV="1">
            <a:off x="3346286" y="3612652"/>
            <a:ext cx="1606651" cy="11210"/>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3388490" y="4034686"/>
            <a:ext cx="1606651" cy="1121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3388490" y="4456711"/>
            <a:ext cx="1606651" cy="11210"/>
          </a:xfrm>
          <a:prstGeom prst="line">
            <a:avLst/>
          </a:prstGeom>
        </p:spPr>
        <p:style>
          <a:lnRef idx="1">
            <a:schemeClr val="accent1"/>
          </a:lnRef>
          <a:fillRef idx="0">
            <a:schemeClr val="accent1"/>
          </a:fillRef>
          <a:effectRef idx="0">
            <a:schemeClr val="accent1"/>
          </a:effectRef>
          <a:fontRef idx="minor">
            <a:schemeClr val="tx1"/>
          </a:fontRef>
        </p:style>
      </p:cxnSp>
      <p:sp>
        <p:nvSpPr>
          <p:cNvPr id="19" name="Title 1">
            <a:extLst>
              <a:ext uri="{FF2B5EF4-FFF2-40B4-BE49-F238E27FC236}">
                <a16:creationId xmlns:a16="http://schemas.microsoft.com/office/drawing/2014/main" id="{E9448CEF-6DDF-FE4D-83FA-1170D3BE57E4}"/>
              </a:ext>
            </a:extLst>
          </p:cNvPr>
          <p:cNvSpPr txBox="1">
            <a:spLocks/>
          </p:cNvSpPr>
          <p:nvPr/>
        </p:nvSpPr>
        <p:spPr bwMode="auto">
          <a:xfrm>
            <a:off x="323528" y="338262"/>
            <a:ext cx="7632848"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dirty="0"/>
              <a:t>Routing</a:t>
            </a:r>
          </a:p>
        </p:txBody>
      </p:sp>
      <p:sp>
        <p:nvSpPr>
          <p:cNvPr id="17" name="TextBox 16">
            <a:extLst>
              <a:ext uri="{FF2B5EF4-FFF2-40B4-BE49-F238E27FC236}">
                <a16:creationId xmlns:a16="http://schemas.microsoft.com/office/drawing/2014/main" id="{9D7CFAD9-1388-2C4C-8ABA-6CC252927885}"/>
              </a:ext>
            </a:extLst>
          </p:cNvPr>
          <p:cNvSpPr txBox="1"/>
          <p:nvPr/>
        </p:nvSpPr>
        <p:spPr>
          <a:xfrm>
            <a:off x="652022" y="5353690"/>
            <a:ext cx="2694264" cy="300082"/>
          </a:xfrm>
          <a:prstGeom prst="rect">
            <a:avLst/>
          </a:prstGeom>
          <a:noFill/>
        </p:spPr>
        <p:txBody>
          <a:bodyPr wrap="none" rtlCol="0">
            <a:spAutoFit/>
          </a:bodyPr>
          <a:lstStyle/>
          <a:p>
            <a:r>
              <a:rPr lang="en-IN" sz="1350" dirty="0"/>
              <a:t>https://www.techgatha.com/videos</a:t>
            </a:r>
          </a:p>
        </p:txBody>
      </p:sp>
      <p:cxnSp>
        <p:nvCxnSpPr>
          <p:cNvPr id="18" name="Straight Connector 17">
            <a:extLst>
              <a:ext uri="{FF2B5EF4-FFF2-40B4-BE49-F238E27FC236}">
                <a16:creationId xmlns:a16="http://schemas.microsoft.com/office/drawing/2014/main" id="{D1677C76-46CB-A049-A6C0-921A0E9F7491}"/>
              </a:ext>
            </a:extLst>
          </p:cNvPr>
          <p:cNvCxnSpPr/>
          <p:nvPr/>
        </p:nvCxnSpPr>
        <p:spPr>
          <a:xfrm flipV="1">
            <a:off x="3605066" y="5425489"/>
            <a:ext cx="1606651" cy="11210"/>
          </a:xfrm>
          <a:prstGeom prst="line">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4CBECF31-1A33-2048-8368-AE0BF7D58EFD}"/>
              </a:ext>
            </a:extLst>
          </p:cNvPr>
          <p:cNvSpPr txBox="1"/>
          <p:nvPr/>
        </p:nvSpPr>
        <p:spPr>
          <a:xfrm>
            <a:off x="3997641" y="5148489"/>
            <a:ext cx="755207" cy="300082"/>
          </a:xfrm>
          <a:prstGeom prst="rect">
            <a:avLst/>
          </a:prstGeom>
          <a:noFill/>
        </p:spPr>
        <p:txBody>
          <a:bodyPr wrap="none" rtlCol="0">
            <a:spAutoFit/>
          </a:bodyPr>
          <a:lstStyle/>
          <a:p>
            <a:r>
              <a:rPr lang="en-IN" sz="1350" dirty="0"/>
              <a:t>Request</a:t>
            </a:r>
          </a:p>
        </p:txBody>
      </p:sp>
      <p:cxnSp>
        <p:nvCxnSpPr>
          <p:cNvPr id="21" name="Straight Connector 20">
            <a:extLst>
              <a:ext uri="{FF2B5EF4-FFF2-40B4-BE49-F238E27FC236}">
                <a16:creationId xmlns:a16="http://schemas.microsoft.com/office/drawing/2014/main" id="{FF06B24A-D41A-5B47-BE32-719EC8F55FD5}"/>
              </a:ext>
            </a:extLst>
          </p:cNvPr>
          <p:cNvCxnSpPr/>
          <p:nvPr/>
        </p:nvCxnSpPr>
        <p:spPr>
          <a:xfrm flipV="1">
            <a:off x="3624411" y="5771906"/>
            <a:ext cx="1606651" cy="11210"/>
          </a:xfrm>
          <a:prstGeom prst="line">
            <a:avLst/>
          </a:prstGeom>
          <a:ln>
            <a:headEnd type="triangle"/>
            <a:tailEnd type="non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10428F11-1CE0-1641-91C4-850CA68FA3FE}"/>
              </a:ext>
            </a:extLst>
          </p:cNvPr>
          <p:cNvSpPr txBox="1"/>
          <p:nvPr/>
        </p:nvSpPr>
        <p:spPr>
          <a:xfrm>
            <a:off x="4016985" y="5494906"/>
            <a:ext cx="858120" cy="300082"/>
          </a:xfrm>
          <a:prstGeom prst="rect">
            <a:avLst/>
          </a:prstGeom>
          <a:noFill/>
        </p:spPr>
        <p:txBody>
          <a:bodyPr wrap="none" rtlCol="0">
            <a:spAutoFit/>
          </a:bodyPr>
          <a:lstStyle/>
          <a:p>
            <a:r>
              <a:rPr lang="en-IN" sz="1350" dirty="0"/>
              <a:t>Response</a:t>
            </a:r>
          </a:p>
        </p:txBody>
      </p:sp>
      <p:sp>
        <p:nvSpPr>
          <p:cNvPr id="23" name="Right Brace 22">
            <a:extLst>
              <a:ext uri="{FF2B5EF4-FFF2-40B4-BE49-F238E27FC236}">
                <a16:creationId xmlns:a16="http://schemas.microsoft.com/office/drawing/2014/main" id="{96CE1FDD-77CE-9E41-9BD6-A4504381D1B1}"/>
              </a:ext>
            </a:extLst>
          </p:cNvPr>
          <p:cNvSpPr/>
          <p:nvPr/>
        </p:nvSpPr>
        <p:spPr>
          <a:xfrm>
            <a:off x="6585087" y="4861561"/>
            <a:ext cx="411480" cy="128719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sz="1350"/>
          </a:p>
        </p:txBody>
      </p:sp>
      <p:sp>
        <p:nvSpPr>
          <p:cNvPr id="24" name="Rectangle 23">
            <a:extLst>
              <a:ext uri="{FF2B5EF4-FFF2-40B4-BE49-F238E27FC236}">
                <a16:creationId xmlns:a16="http://schemas.microsoft.com/office/drawing/2014/main" id="{A3E487F1-EDE2-A146-A1CB-00DC0694F919}"/>
              </a:ext>
            </a:extLst>
          </p:cNvPr>
          <p:cNvSpPr/>
          <p:nvPr/>
        </p:nvSpPr>
        <p:spPr>
          <a:xfrm>
            <a:off x="7213430" y="5148489"/>
            <a:ext cx="1772529" cy="8314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t>Multipage Website</a:t>
            </a:r>
          </a:p>
        </p:txBody>
      </p:sp>
      <p:pic>
        <p:nvPicPr>
          <p:cNvPr id="25" name="Picture 24">
            <a:extLst>
              <a:ext uri="{FF2B5EF4-FFF2-40B4-BE49-F238E27FC236}">
                <a16:creationId xmlns:a16="http://schemas.microsoft.com/office/drawing/2014/main" id="{5E7617EE-2DB9-F748-A3EB-284D4C0A1426}"/>
              </a:ext>
            </a:extLst>
          </p:cNvPr>
          <p:cNvPicPr>
            <a:picLocks noChangeAspect="1"/>
          </p:cNvPicPr>
          <p:nvPr/>
        </p:nvPicPr>
        <p:blipFill>
          <a:blip r:embed="rId2"/>
          <a:stretch>
            <a:fillRect/>
          </a:stretch>
        </p:blipFill>
        <p:spPr>
          <a:xfrm>
            <a:off x="5010248" y="4727939"/>
            <a:ext cx="1795653" cy="1795653"/>
          </a:xfrm>
          <a:prstGeom prst="rect">
            <a:avLst/>
          </a:prstGeom>
        </p:spPr>
      </p:pic>
    </p:spTree>
    <p:extLst>
      <p:ext uri="{BB962C8B-B14F-4D97-AF65-F5344CB8AC3E}">
        <p14:creationId xmlns:p14="http://schemas.microsoft.com/office/powerpoint/2010/main" val="2879364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Browser History</a:t>
            </a:r>
          </a:p>
        </p:txBody>
      </p:sp>
      <p:sp>
        <p:nvSpPr>
          <p:cNvPr id="5" name="Rectangle 4"/>
          <p:cNvSpPr/>
          <p:nvPr/>
        </p:nvSpPr>
        <p:spPr>
          <a:xfrm>
            <a:off x="6164051" y="2617499"/>
            <a:ext cx="1772529" cy="8314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t>Browser History</a:t>
            </a:r>
          </a:p>
        </p:txBody>
      </p:sp>
      <p:pic>
        <p:nvPicPr>
          <p:cNvPr id="6" name="Picture 5"/>
          <p:cNvPicPr>
            <a:picLocks noChangeAspect="1"/>
          </p:cNvPicPr>
          <p:nvPr/>
        </p:nvPicPr>
        <p:blipFill rotWithShape="1">
          <a:blip r:embed="rId2"/>
          <a:srcRect l="27498" t="18970" r="18853" b="47931"/>
          <a:stretch/>
        </p:blipFill>
        <p:spPr>
          <a:xfrm>
            <a:off x="521595" y="2125266"/>
            <a:ext cx="5235262" cy="1815922"/>
          </a:xfrm>
          <a:prstGeom prst="rect">
            <a:avLst/>
          </a:prstGeom>
        </p:spPr>
      </p:pic>
      <p:graphicFrame>
        <p:nvGraphicFramePr>
          <p:cNvPr id="7" name="Diagram 6"/>
          <p:cNvGraphicFramePr/>
          <p:nvPr>
            <p:extLst/>
          </p:nvPr>
        </p:nvGraphicFramePr>
        <p:xfrm>
          <a:off x="1485364" y="4273126"/>
          <a:ext cx="3991378" cy="13244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922155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3119908" y="2373738"/>
            <a:ext cx="2646608" cy="280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t>https://www.techgatha.com</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19907" y="2686217"/>
            <a:ext cx="2646608" cy="1468041"/>
          </a:xfrm>
          <a:prstGeom prst="rect">
            <a:avLst/>
          </a:prstGeom>
        </p:spPr>
      </p:pic>
      <p:sp>
        <p:nvSpPr>
          <p:cNvPr id="7" name="Rounded Rectangle 6"/>
          <p:cNvSpPr/>
          <p:nvPr/>
        </p:nvSpPr>
        <p:spPr>
          <a:xfrm>
            <a:off x="2783203" y="4186622"/>
            <a:ext cx="2983311" cy="28011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solidFill>
                  <a:schemeClr val="accent1"/>
                </a:solidFill>
              </a:rPr>
              <a:t>Web Applications built using Angular</a:t>
            </a:r>
          </a:p>
        </p:txBody>
      </p:sp>
      <p:sp>
        <p:nvSpPr>
          <p:cNvPr id="8" name="Rounded Rectangle 7"/>
          <p:cNvSpPr/>
          <p:nvPr/>
        </p:nvSpPr>
        <p:spPr>
          <a:xfrm>
            <a:off x="3119905" y="4509728"/>
            <a:ext cx="2646608" cy="28011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solidFill>
                  <a:schemeClr val="tx2"/>
                </a:solidFill>
              </a:rPr>
              <a:t>Single Page Application</a:t>
            </a:r>
          </a:p>
        </p:txBody>
      </p:sp>
      <p:cxnSp>
        <p:nvCxnSpPr>
          <p:cNvPr id="10" name="Straight Connector 9"/>
          <p:cNvCxnSpPr/>
          <p:nvPr/>
        </p:nvCxnSpPr>
        <p:spPr>
          <a:xfrm flipV="1">
            <a:off x="1403255" y="3314920"/>
            <a:ext cx="1606651" cy="11210"/>
          </a:xfrm>
          <a:prstGeom prst="line">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569409" y="3059649"/>
            <a:ext cx="1213794" cy="300082"/>
          </a:xfrm>
          <a:prstGeom prst="rect">
            <a:avLst/>
          </a:prstGeom>
          <a:noFill/>
        </p:spPr>
        <p:txBody>
          <a:bodyPr wrap="none" rtlCol="0">
            <a:spAutoFit/>
          </a:bodyPr>
          <a:lstStyle/>
          <a:p>
            <a:r>
              <a:rPr lang="en-IN" sz="1350" dirty="0"/>
              <a:t>One HTML File</a:t>
            </a:r>
          </a:p>
        </p:txBody>
      </p:sp>
      <p:cxnSp>
        <p:nvCxnSpPr>
          <p:cNvPr id="12" name="Straight Connector 11"/>
          <p:cNvCxnSpPr/>
          <p:nvPr/>
        </p:nvCxnSpPr>
        <p:spPr>
          <a:xfrm flipV="1">
            <a:off x="5903208" y="3420238"/>
            <a:ext cx="1606651" cy="11210"/>
          </a:xfrm>
          <a:prstGeom prst="line">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p:nvPicPr>
        <p:blipFill rotWithShape="1">
          <a:blip r:embed="rId3" cstate="print">
            <a:extLst>
              <a:ext uri="{28A0092B-C50C-407E-A947-70E740481C1C}">
                <a14:useLocalDpi xmlns:a14="http://schemas.microsoft.com/office/drawing/2010/main" val="0"/>
              </a:ext>
            </a:extLst>
          </a:blip>
          <a:srcRect b="10953"/>
          <a:stretch/>
        </p:blipFill>
        <p:spPr>
          <a:xfrm>
            <a:off x="7646551" y="2714299"/>
            <a:ext cx="1404155" cy="1350386"/>
          </a:xfrm>
          <a:prstGeom prst="rect">
            <a:avLst/>
          </a:prstGeom>
        </p:spPr>
      </p:pic>
      <p:pic>
        <p:nvPicPr>
          <p:cNvPr id="2" name="Picture 1">
            <a:extLst>
              <a:ext uri="{FF2B5EF4-FFF2-40B4-BE49-F238E27FC236}">
                <a16:creationId xmlns:a16="http://schemas.microsoft.com/office/drawing/2014/main" id="{62E6CB54-5135-DF43-851D-45F52313D0FC}"/>
              </a:ext>
            </a:extLst>
          </p:cNvPr>
          <p:cNvPicPr>
            <a:picLocks noChangeAspect="1"/>
          </p:cNvPicPr>
          <p:nvPr/>
        </p:nvPicPr>
        <p:blipFill>
          <a:blip r:embed="rId4"/>
          <a:stretch>
            <a:fillRect/>
          </a:stretch>
        </p:blipFill>
        <p:spPr>
          <a:xfrm>
            <a:off x="0" y="2542176"/>
            <a:ext cx="1795653" cy="1795653"/>
          </a:xfrm>
          <a:prstGeom prst="rect">
            <a:avLst/>
          </a:prstGeom>
        </p:spPr>
      </p:pic>
    </p:spTree>
    <p:extLst>
      <p:ext uri="{BB962C8B-B14F-4D97-AF65-F5344CB8AC3E}">
        <p14:creationId xmlns:p14="http://schemas.microsoft.com/office/powerpoint/2010/main" val="42150204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p:cNvSpPr/>
          <p:nvPr/>
        </p:nvSpPr>
        <p:spPr>
          <a:xfrm>
            <a:off x="144589" y="2363187"/>
            <a:ext cx="2646608" cy="280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t>https://www.techgatha.com</a:t>
            </a:r>
          </a:p>
        </p:txBody>
      </p:sp>
      <p:sp>
        <p:nvSpPr>
          <p:cNvPr id="3" name="Rectangle 2"/>
          <p:cNvSpPr/>
          <p:nvPr/>
        </p:nvSpPr>
        <p:spPr>
          <a:xfrm>
            <a:off x="189913" y="2724737"/>
            <a:ext cx="2616590" cy="21101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15" name="Rectangle 14"/>
          <p:cNvSpPr/>
          <p:nvPr/>
        </p:nvSpPr>
        <p:spPr>
          <a:xfrm>
            <a:off x="189913" y="3031758"/>
            <a:ext cx="2616590" cy="21101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16" name="Rectangle 15"/>
          <p:cNvSpPr/>
          <p:nvPr/>
        </p:nvSpPr>
        <p:spPr>
          <a:xfrm>
            <a:off x="189913" y="3324207"/>
            <a:ext cx="2616590" cy="21101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17" name="Rounded Rectangle 16"/>
          <p:cNvSpPr/>
          <p:nvPr/>
        </p:nvSpPr>
        <p:spPr>
          <a:xfrm>
            <a:off x="3308061" y="2363186"/>
            <a:ext cx="2646608" cy="280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t>https://www.techgatha.com</a:t>
            </a:r>
          </a:p>
        </p:txBody>
      </p:sp>
      <p:sp>
        <p:nvSpPr>
          <p:cNvPr id="18" name="Rectangle 17"/>
          <p:cNvSpPr/>
          <p:nvPr/>
        </p:nvSpPr>
        <p:spPr>
          <a:xfrm>
            <a:off x="3338079" y="2775713"/>
            <a:ext cx="2616590" cy="21101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19" name="Rectangle 18"/>
          <p:cNvSpPr/>
          <p:nvPr/>
        </p:nvSpPr>
        <p:spPr>
          <a:xfrm>
            <a:off x="3334796" y="3113193"/>
            <a:ext cx="1787166" cy="21101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20" name="Rectangle 19"/>
          <p:cNvSpPr/>
          <p:nvPr/>
        </p:nvSpPr>
        <p:spPr>
          <a:xfrm>
            <a:off x="3334796" y="3450672"/>
            <a:ext cx="1787166" cy="343427"/>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21" name="Rounded Rectangle 20"/>
          <p:cNvSpPr/>
          <p:nvPr/>
        </p:nvSpPr>
        <p:spPr>
          <a:xfrm>
            <a:off x="6376576" y="2363185"/>
            <a:ext cx="2646608" cy="280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t>https://www.techgatha.com</a:t>
            </a:r>
          </a:p>
        </p:txBody>
      </p:sp>
      <p:sp>
        <p:nvSpPr>
          <p:cNvPr id="22" name="Rectangle 21"/>
          <p:cNvSpPr/>
          <p:nvPr/>
        </p:nvSpPr>
        <p:spPr>
          <a:xfrm>
            <a:off x="6376576" y="2763384"/>
            <a:ext cx="2616590" cy="21101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4" name="Oval 3"/>
          <p:cNvSpPr/>
          <p:nvPr/>
        </p:nvSpPr>
        <p:spPr>
          <a:xfrm>
            <a:off x="6486245" y="3137264"/>
            <a:ext cx="1057553" cy="48512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23" name="Rounded Rectangle 22"/>
          <p:cNvSpPr/>
          <p:nvPr/>
        </p:nvSpPr>
        <p:spPr>
          <a:xfrm>
            <a:off x="628650" y="4503233"/>
            <a:ext cx="8086286" cy="280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t>While UI changes in SPA but URL remains the same</a:t>
            </a:r>
          </a:p>
        </p:txBody>
      </p:sp>
    </p:spTree>
    <p:extLst>
      <p:ext uri="{BB962C8B-B14F-4D97-AF65-F5344CB8AC3E}">
        <p14:creationId xmlns:p14="http://schemas.microsoft.com/office/powerpoint/2010/main" val="19760247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40390" y="2144715"/>
            <a:ext cx="2809744" cy="300082"/>
          </a:xfrm>
          <a:prstGeom prst="rect">
            <a:avLst/>
          </a:prstGeom>
          <a:noFill/>
        </p:spPr>
        <p:txBody>
          <a:bodyPr wrap="none" rtlCol="0">
            <a:spAutoFit/>
          </a:bodyPr>
          <a:lstStyle/>
          <a:p>
            <a:r>
              <a:rPr lang="en-IN" sz="1350" dirty="0"/>
              <a:t>https://www.techgatha.com/aboutus</a:t>
            </a:r>
          </a:p>
        </p:txBody>
      </p:sp>
      <p:sp>
        <p:nvSpPr>
          <p:cNvPr id="4" name="TextBox 3"/>
          <p:cNvSpPr txBox="1"/>
          <p:nvPr/>
        </p:nvSpPr>
        <p:spPr>
          <a:xfrm>
            <a:off x="1339061" y="2839321"/>
            <a:ext cx="2694264" cy="300082"/>
          </a:xfrm>
          <a:prstGeom prst="rect">
            <a:avLst/>
          </a:prstGeom>
          <a:noFill/>
        </p:spPr>
        <p:txBody>
          <a:bodyPr wrap="none" rtlCol="0">
            <a:spAutoFit/>
          </a:bodyPr>
          <a:lstStyle/>
          <a:p>
            <a:r>
              <a:rPr lang="en-IN" sz="1350" dirty="0"/>
              <a:t>https://www.techgatha.com/videos</a:t>
            </a:r>
          </a:p>
        </p:txBody>
      </p:sp>
      <p:sp>
        <p:nvSpPr>
          <p:cNvPr id="5" name="TextBox 4"/>
          <p:cNvSpPr txBox="1"/>
          <p:nvPr/>
        </p:nvSpPr>
        <p:spPr>
          <a:xfrm>
            <a:off x="1287629" y="3533926"/>
            <a:ext cx="2798395" cy="300082"/>
          </a:xfrm>
          <a:prstGeom prst="rect">
            <a:avLst/>
          </a:prstGeom>
          <a:noFill/>
        </p:spPr>
        <p:txBody>
          <a:bodyPr wrap="none" rtlCol="0">
            <a:spAutoFit/>
          </a:bodyPr>
          <a:lstStyle/>
          <a:p>
            <a:r>
              <a:rPr lang="en-IN" sz="1350" dirty="0"/>
              <a:t>https://www.techgatha.com/services</a:t>
            </a:r>
          </a:p>
        </p:txBody>
      </p:sp>
      <p:sp>
        <p:nvSpPr>
          <p:cNvPr id="6" name="Up-Down Arrow 5"/>
          <p:cNvSpPr/>
          <p:nvPr/>
        </p:nvSpPr>
        <p:spPr>
          <a:xfrm>
            <a:off x="628650" y="2183832"/>
            <a:ext cx="352425" cy="162709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IN" sz="1350" dirty="0"/>
              <a:t>Multi Page Site</a:t>
            </a:r>
          </a:p>
        </p:txBody>
      </p:sp>
      <p:sp>
        <p:nvSpPr>
          <p:cNvPr id="7" name="TextBox 6"/>
          <p:cNvSpPr txBox="1"/>
          <p:nvPr/>
        </p:nvSpPr>
        <p:spPr>
          <a:xfrm>
            <a:off x="5607590" y="2839321"/>
            <a:ext cx="2809744" cy="300082"/>
          </a:xfrm>
          <a:prstGeom prst="rect">
            <a:avLst/>
          </a:prstGeom>
          <a:noFill/>
        </p:spPr>
        <p:txBody>
          <a:bodyPr wrap="none" rtlCol="0">
            <a:spAutoFit/>
          </a:bodyPr>
          <a:lstStyle/>
          <a:p>
            <a:r>
              <a:rPr lang="en-IN" sz="1350" dirty="0"/>
              <a:t>https://www.techgatha.com/aboutus</a:t>
            </a:r>
          </a:p>
        </p:txBody>
      </p:sp>
      <p:sp>
        <p:nvSpPr>
          <p:cNvPr id="8" name="Up-Down Arrow 7"/>
          <p:cNvSpPr/>
          <p:nvPr/>
        </p:nvSpPr>
        <p:spPr>
          <a:xfrm>
            <a:off x="5019675" y="2302773"/>
            <a:ext cx="352425" cy="162709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IN" sz="1350" dirty="0"/>
              <a:t>Single Page Site</a:t>
            </a:r>
          </a:p>
        </p:txBody>
      </p:sp>
      <p:sp>
        <p:nvSpPr>
          <p:cNvPr id="9" name="Rounded Rectangle 8"/>
          <p:cNvSpPr/>
          <p:nvPr/>
        </p:nvSpPr>
        <p:spPr>
          <a:xfrm>
            <a:off x="628650" y="3929867"/>
            <a:ext cx="3560962" cy="109876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solidFill>
                  <a:schemeClr val="accent1"/>
                </a:solidFill>
              </a:rPr>
              <a:t>Require Multiple Round Trips creating bad user experience</a:t>
            </a:r>
          </a:p>
          <a:p>
            <a:pPr algn="ctr"/>
            <a:r>
              <a:rPr lang="en-IN" sz="1350" dirty="0">
                <a:solidFill>
                  <a:schemeClr val="accent1"/>
                </a:solidFill>
              </a:rPr>
              <a:t>Back and Forward browser button works</a:t>
            </a:r>
          </a:p>
          <a:p>
            <a:pPr algn="ctr"/>
            <a:r>
              <a:rPr lang="en-IN" sz="1350" dirty="0">
                <a:solidFill>
                  <a:schemeClr val="accent1"/>
                </a:solidFill>
              </a:rPr>
              <a:t>Bookmark and Share URLs</a:t>
            </a:r>
          </a:p>
          <a:p>
            <a:pPr algn="ctr"/>
            <a:r>
              <a:rPr lang="en-IN" sz="1350" dirty="0">
                <a:solidFill>
                  <a:schemeClr val="accent1"/>
                </a:solidFill>
              </a:rPr>
              <a:t>Revisit page from history</a:t>
            </a:r>
          </a:p>
        </p:txBody>
      </p:sp>
      <p:sp>
        <p:nvSpPr>
          <p:cNvPr id="10" name="Rounded Rectangle 9"/>
          <p:cNvSpPr/>
          <p:nvPr/>
        </p:nvSpPr>
        <p:spPr>
          <a:xfrm>
            <a:off x="5372100" y="3929867"/>
            <a:ext cx="3560962" cy="109876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solidFill>
                  <a:schemeClr val="accent1"/>
                </a:solidFill>
              </a:rPr>
              <a:t>Require Single Round Trip creating good user experience</a:t>
            </a:r>
          </a:p>
          <a:p>
            <a:pPr algn="ctr"/>
            <a:r>
              <a:rPr lang="en-IN" sz="1350" dirty="0">
                <a:solidFill>
                  <a:schemeClr val="accent1"/>
                </a:solidFill>
              </a:rPr>
              <a:t>Back and Forward browser button don’t works</a:t>
            </a:r>
          </a:p>
          <a:p>
            <a:pPr algn="ctr"/>
            <a:r>
              <a:rPr lang="en-IN" sz="1350" dirty="0">
                <a:solidFill>
                  <a:schemeClr val="accent1"/>
                </a:solidFill>
              </a:rPr>
              <a:t>No Bookmark and Share URLs</a:t>
            </a:r>
          </a:p>
          <a:p>
            <a:pPr algn="ctr"/>
            <a:r>
              <a:rPr lang="en-IN" sz="1350" dirty="0">
                <a:solidFill>
                  <a:schemeClr val="accent1"/>
                </a:solidFill>
              </a:rPr>
              <a:t>No Revisit page from history</a:t>
            </a:r>
          </a:p>
        </p:txBody>
      </p:sp>
      <p:sp>
        <p:nvSpPr>
          <p:cNvPr id="11" name="Rounded Rectangle 10"/>
          <p:cNvSpPr/>
          <p:nvPr/>
        </p:nvSpPr>
        <p:spPr>
          <a:xfrm>
            <a:off x="628650" y="5297961"/>
            <a:ext cx="8262498" cy="280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t>We need a way to implement client side routing to synchronize UIs with URLs </a:t>
            </a:r>
          </a:p>
        </p:txBody>
      </p:sp>
    </p:spTree>
    <p:extLst>
      <p:ext uri="{BB962C8B-B14F-4D97-AF65-F5344CB8AC3E}">
        <p14:creationId xmlns:p14="http://schemas.microsoft.com/office/powerpoint/2010/main" val="9402111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Hash Based URLs</a:t>
            </a:r>
          </a:p>
        </p:txBody>
      </p:sp>
      <p:sp>
        <p:nvSpPr>
          <p:cNvPr id="3" name="TextBox 2"/>
          <p:cNvSpPr txBox="1"/>
          <p:nvPr/>
        </p:nvSpPr>
        <p:spPr>
          <a:xfrm>
            <a:off x="1130839" y="2125665"/>
            <a:ext cx="2780826" cy="300082"/>
          </a:xfrm>
          <a:prstGeom prst="rect">
            <a:avLst/>
          </a:prstGeom>
          <a:noFill/>
        </p:spPr>
        <p:txBody>
          <a:bodyPr wrap="none" rtlCol="0">
            <a:spAutoFit/>
          </a:bodyPr>
          <a:lstStyle/>
          <a:p>
            <a:r>
              <a:rPr lang="en-IN" sz="1350" dirty="0"/>
              <a:t>https://www.techgatha.com/#videos</a:t>
            </a:r>
          </a:p>
        </p:txBody>
      </p:sp>
      <p:sp>
        <p:nvSpPr>
          <p:cNvPr id="4" name="TextBox 3"/>
          <p:cNvSpPr txBox="1"/>
          <p:nvPr/>
        </p:nvSpPr>
        <p:spPr>
          <a:xfrm>
            <a:off x="5884397" y="2125665"/>
            <a:ext cx="2888227" cy="300082"/>
          </a:xfrm>
          <a:prstGeom prst="rect">
            <a:avLst/>
          </a:prstGeom>
          <a:noFill/>
        </p:spPr>
        <p:txBody>
          <a:bodyPr wrap="none" rtlCol="0">
            <a:spAutoFit/>
          </a:bodyPr>
          <a:lstStyle/>
          <a:p>
            <a:r>
              <a:rPr lang="en-IN" sz="1350" dirty="0"/>
              <a:t>https://www.techgatha.com/#services</a:t>
            </a:r>
          </a:p>
        </p:txBody>
      </p:sp>
      <p:sp>
        <p:nvSpPr>
          <p:cNvPr id="5" name="Rounded Rectangle 4"/>
          <p:cNvSpPr/>
          <p:nvPr/>
        </p:nvSpPr>
        <p:spPr>
          <a:xfrm>
            <a:off x="723900" y="2554761"/>
            <a:ext cx="8262498" cy="280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t>Creates new entry in browser session history stack</a:t>
            </a:r>
          </a:p>
        </p:txBody>
      </p:sp>
      <p:sp>
        <p:nvSpPr>
          <p:cNvPr id="6" name="Rounded Rectangle 5"/>
          <p:cNvSpPr/>
          <p:nvPr/>
        </p:nvSpPr>
        <p:spPr>
          <a:xfrm>
            <a:off x="1109641" y="3184113"/>
            <a:ext cx="3062309" cy="131168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350" dirty="0">
                <a:solidFill>
                  <a:schemeClr val="tx1"/>
                </a:solidFill>
              </a:rPr>
              <a:t>{</a:t>
            </a:r>
          </a:p>
          <a:p>
            <a:pPr lvl="1"/>
            <a:r>
              <a:rPr lang="en-IN" sz="1350" dirty="0">
                <a:solidFill>
                  <a:schemeClr val="tx1"/>
                </a:solidFill>
              </a:rPr>
              <a:t>host: “www.techgatha.com”,</a:t>
            </a:r>
          </a:p>
          <a:p>
            <a:pPr lvl="1"/>
            <a:r>
              <a:rPr lang="en-IN" sz="1350" dirty="0">
                <a:solidFill>
                  <a:schemeClr val="tx1"/>
                </a:solidFill>
              </a:rPr>
              <a:t>hostname: “www.techgatha.com”, </a:t>
            </a:r>
          </a:p>
          <a:p>
            <a:pPr lvl="1"/>
            <a:r>
              <a:rPr lang="en-IN" sz="1350" dirty="0">
                <a:solidFill>
                  <a:schemeClr val="tx1"/>
                </a:solidFill>
              </a:rPr>
              <a:t>protocol: “https”,</a:t>
            </a:r>
          </a:p>
          <a:p>
            <a:pPr lvl="1"/>
            <a:r>
              <a:rPr lang="en-IN" sz="1350" dirty="0">
                <a:solidFill>
                  <a:schemeClr val="tx1"/>
                </a:solidFill>
              </a:rPr>
              <a:t>hash: “#videos”</a:t>
            </a:r>
          </a:p>
          <a:p>
            <a:r>
              <a:rPr lang="en-IN" sz="1350" dirty="0">
                <a:solidFill>
                  <a:schemeClr val="tx1"/>
                </a:solidFill>
              </a:rPr>
              <a:t>}</a:t>
            </a:r>
          </a:p>
        </p:txBody>
      </p:sp>
      <p:sp>
        <p:nvSpPr>
          <p:cNvPr id="8" name="Rounded Rectangle 7"/>
          <p:cNvSpPr/>
          <p:nvPr/>
        </p:nvSpPr>
        <p:spPr>
          <a:xfrm>
            <a:off x="5148241" y="3184113"/>
            <a:ext cx="3062309" cy="131168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350" dirty="0">
                <a:solidFill>
                  <a:schemeClr val="tx1"/>
                </a:solidFill>
              </a:rPr>
              <a:t>{</a:t>
            </a:r>
          </a:p>
          <a:p>
            <a:pPr lvl="1"/>
            <a:r>
              <a:rPr lang="en-IN" sz="1350" dirty="0">
                <a:solidFill>
                  <a:schemeClr val="tx1"/>
                </a:solidFill>
              </a:rPr>
              <a:t>host: “www.techgatha.com”,</a:t>
            </a:r>
          </a:p>
          <a:p>
            <a:pPr lvl="1"/>
            <a:r>
              <a:rPr lang="en-IN" sz="1350" dirty="0">
                <a:solidFill>
                  <a:schemeClr val="tx1"/>
                </a:solidFill>
              </a:rPr>
              <a:t>hostname: “www.techgatha.com”, </a:t>
            </a:r>
          </a:p>
          <a:p>
            <a:pPr lvl="1"/>
            <a:r>
              <a:rPr lang="en-IN" sz="1350" dirty="0">
                <a:solidFill>
                  <a:schemeClr val="tx1"/>
                </a:solidFill>
              </a:rPr>
              <a:t>protocol: “https”,</a:t>
            </a:r>
          </a:p>
          <a:p>
            <a:pPr lvl="1"/>
            <a:r>
              <a:rPr lang="en-IN" sz="1350" dirty="0">
                <a:solidFill>
                  <a:schemeClr val="tx1"/>
                </a:solidFill>
              </a:rPr>
              <a:t>hash: “#services”</a:t>
            </a:r>
          </a:p>
          <a:p>
            <a:r>
              <a:rPr lang="en-IN" sz="1350" dirty="0">
                <a:solidFill>
                  <a:schemeClr val="tx1"/>
                </a:solidFill>
              </a:rPr>
              <a:t>}</a:t>
            </a:r>
          </a:p>
        </p:txBody>
      </p:sp>
      <p:sp>
        <p:nvSpPr>
          <p:cNvPr id="9" name="Rounded Rectangle 8"/>
          <p:cNvSpPr/>
          <p:nvPr/>
        </p:nvSpPr>
        <p:spPr>
          <a:xfrm>
            <a:off x="814827" y="4587677"/>
            <a:ext cx="8262498" cy="81299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solidFill>
                  <a:schemeClr val="accent1"/>
                </a:solidFill>
              </a:rPr>
              <a:t>Conditionally render UIs based on the value of hash</a:t>
            </a:r>
          </a:p>
          <a:p>
            <a:pPr algn="ctr"/>
            <a:r>
              <a:rPr lang="en-IN" sz="1350" dirty="0">
                <a:solidFill>
                  <a:schemeClr val="accent1"/>
                </a:solidFill>
              </a:rPr>
              <a:t>Forward and Backward button will work</a:t>
            </a:r>
          </a:p>
          <a:p>
            <a:pPr algn="ctr"/>
            <a:r>
              <a:rPr lang="en-IN" sz="1350" dirty="0">
                <a:solidFill>
                  <a:schemeClr val="accent1"/>
                </a:solidFill>
              </a:rPr>
              <a:t>Bookmark and Share Hash URLs</a:t>
            </a:r>
          </a:p>
        </p:txBody>
      </p:sp>
    </p:spTree>
    <p:extLst>
      <p:ext uri="{BB962C8B-B14F-4D97-AF65-F5344CB8AC3E}">
        <p14:creationId xmlns:p14="http://schemas.microsoft.com/office/powerpoint/2010/main" val="33548412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HTML5 History API</a:t>
            </a:r>
          </a:p>
        </p:txBody>
      </p:sp>
      <p:sp>
        <p:nvSpPr>
          <p:cNvPr id="3" name="Rounded Rectangle 2"/>
          <p:cNvSpPr/>
          <p:nvPr/>
        </p:nvSpPr>
        <p:spPr>
          <a:xfrm>
            <a:off x="1736100" y="2125266"/>
            <a:ext cx="6172200" cy="1311687"/>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solidFill>
                  <a:schemeClr val="tx1"/>
                </a:solidFill>
              </a:rPr>
              <a:t>Give direct access to the browser session history</a:t>
            </a:r>
          </a:p>
          <a:p>
            <a:pPr algn="ctr"/>
            <a:r>
              <a:rPr lang="en-IN" sz="1350" dirty="0">
                <a:solidFill>
                  <a:schemeClr val="tx1"/>
                </a:solidFill>
              </a:rPr>
              <a:t>Can set unique URLs into the stack programmatically</a:t>
            </a:r>
          </a:p>
          <a:p>
            <a:pPr algn="ctr"/>
            <a:r>
              <a:rPr lang="en-IN" sz="1350" dirty="0">
                <a:solidFill>
                  <a:schemeClr val="tx1"/>
                </a:solidFill>
              </a:rPr>
              <a:t>Back and forward button on browser can be used and can replace URL in the stack</a:t>
            </a:r>
          </a:p>
        </p:txBody>
      </p:sp>
      <p:sp>
        <p:nvSpPr>
          <p:cNvPr id="4" name="Rounded Rectangle 3"/>
          <p:cNvSpPr/>
          <p:nvPr/>
        </p:nvSpPr>
        <p:spPr>
          <a:xfrm>
            <a:off x="531166" y="3669888"/>
            <a:ext cx="1595459" cy="721137"/>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350" dirty="0">
                <a:solidFill>
                  <a:schemeClr val="tx1"/>
                </a:solidFill>
              </a:rPr>
              <a:t>Push a URL into the stack (History API)</a:t>
            </a:r>
          </a:p>
        </p:txBody>
      </p:sp>
      <p:sp>
        <p:nvSpPr>
          <p:cNvPr id="5" name="TextBox 4"/>
          <p:cNvSpPr txBox="1"/>
          <p:nvPr/>
        </p:nvSpPr>
        <p:spPr>
          <a:xfrm>
            <a:off x="3253655" y="3887426"/>
            <a:ext cx="2809744" cy="300082"/>
          </a:xfrm>
          <a:prstGeom prst="rect">
            <a:avLst/>
          </a:prstGeom>
          <a:noFill/>
        </p:spPr>
        <p:txBody>
          <a:bodyPr wrap="none" rtlCol="0">
            <a:spAutoFit/>
          </a:bodyPr>
          <a:lstStyle/>
          <a:p>
            <a:r>
              <a:rPr lang="en-IN" sz="1350" dirty="0"/>
              <a:t>https://www.techgatha.com/aboutus</a:t>
            </a:r>
          </a:p>
        </p:txBody>
      </p:sp>
      <p:cxnSp>
        <p:nvCxnSpPr>
          <p:cNvPr id="6" name="Straight Connector 5"/>
          <p:cNvCxnSpPr/>
          <p:nvPr/>
        </p:nvCxnSpPr>
        <p:spPr>
          <a:xfrm flipV="1">
            <a:off x="2263054" y="4030457"/>
            <a:ext cx="854171" cy="1"/>
          </a:xfrm>
          <a:prstGeom prst="line">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p:cNvSpPr/>
          <p:nvPr/>
        </p:nvSpPr>
        <p:spPr>
          <a:xfrm>
            <a:off x="6922441" y="3669888"/>
            <a:ext cx="1595459" cy="721137"/>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350" dirty="0">
                <a:solidFill>
                  <a:schemeClr val="tx1"/>
                </a:solidFill>
              </a:rPr>
              <a:t>Intercept in Angular and Show UI</a:t>
            </a:r>
          </a:p>
        </p:txBody>
      </p:sp>
      <p:cxnSp>
        <p:nvCxnSpPr>
          <p:cNvPr id="9" name="Straight Connector 8"/>
          <p:cNvCxnSpPr/>
          <p:nvPr/>
        </p:nvCxnSpPr>
        <p:spPr>
          <a:xfrm flipV="1">
            <a:off x="6088861" y="4025926"/>
            <a:ext cx="714539" cy="2"/>
          </a:xfrm>
          <a:prstGeom prst="line">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253655" y="4252525"/>
            <a:ext cx="2239011" cy="300082"/>
          </a:xfrm>
          <a:prstGeom prst="rect">
            <a:avLst/>
          </a:prstGeom>
          <a:noFill/>
        </p:spPr>
        <p:txBody>
          <a:bodyPr wrap="none" rtlCol="0">
            <a:spAutoFit/>
          </a:bodyPr>
          <a:lstStyle/>
          <a:p>
            <a:r>
              <a:rPr lang="en-IN" sz="1350" dirty="0"/>
              <a:t>https://www.techgatha.com/</a:t>
            </a:r>
          </a:p>
        </p:txBody>
      </p:sp>
      <p:sp>
        <p:nvSpPr>
          <p:cNvPr id="13" name="Up-Down Arrow 12"/>
          <p:cNvSpPr/>
          <p:nvPr/>
        </p:nvSpPr>
        <p:spPr>
          <a:xfrm rot="5400000">
            <a:off x="4305451" y="935849"/>
            <a:ext cx="509624" cy="791527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IN" sz="1350" dirty="0"/>
              <a:t>Single Page JavaScript App</a:t>
            </a:r>
          </a:p>
        </p:txBody>
      </p:sp>
      <p:sp>
        <p:nvSpPr>
          <p:cNvPr id="14" name="Rounded Rectangle 13"/>
          <p:cNvSpPr/>
          <p:nvPr/>
        </p:nvSpPr>
        <p:spPr>
          <a:xfrm>
            <a:off x="1474163" y="5148298"/>
            <a:ext cx="6172200" cy="80206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350" dirty="0">
                <a:solidFill>
                  <a:schemeClr val="tx1"/>
                </a:solidFill>
              </a:rPr>
              <a:t>Great User Experience</a:t>
            </a:r>
          </a:p>
          <a:p>
            <a:pPr algn="ctr"/>
            <a:r>
              <a:rPr lang="en-IN" sz="1350" dirty="0">
                <a:solidFill>
                  <a:schemeClr val="tx1"/>
                </a:solidFill>
              </a:rPr>
              <a:t>Native Navigation Feature</a:t>
            </a:r>
          </a:p>
          <a:p>
            <a:pPr algn="ctr"/>
            <a:r>
              <a:rPr lang="en-IN" sz="1350" dirty="0">
                <a:solidFill>
                  <a:schemeClr val="tx1"/>
                </a:solidFill>
              </a:rPr>
              <a:t>Selectively load parts of UI</a:t>
            </a:r>
          </a:p>
          <a:p>
            <a:pPr algn="ctr"/>
            <a:r>
              <a:rPr lang="en-IN" sz="1350" dirty="0">
                <a:solidFill>
                  <a:schemeClr val="tx1"/>
                </a:solidFill>
              </a:rPr>
              <a:t>UIs in sync with URLs </a:t>
            </a:r>
          </a:p>
        </p:txBody>
      </p:sp>
    </p:spTree>
    <p:extLst>
      <p:ext uri="{BB962C8B-B14F-4D97-AF65-F5344CB8AC3E}">
        <p14:creationId xmlns:p14="http://schemas.microsoft.com/office/powerpoint/2010/main" val="4227677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2555776" y="2708920"/>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Dependency Injection</a:t>
            </a:r>
          </a:p>
        </p:txBody>
      </p:sp>
    </p:spTree>
    <p:extLst>
      <p:ext uri="{BB962C8B-B14F-4D97-AF65-F5344CB8AC3E}">
        <p14:creationId xmlns:p14="http://schemas.microsoft.com/office/powerpoint/2010/main" val="1083263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51520" y="188640"/>
            <a:ext cx="7258000" cy="706090"/>
          </a:xfrm>
        </p:spPr>
        <p:txBody>
          <a:bodyPr/>
          <a:lstStyle/>
          <a:p>
            <a:r>
              <a:rPr lang="en-US" dirty="0"/>
              <a:t>Example 2</a:t>
            </a:r>
          </a:p>
        </p:txBody>
      </p:sp>
      <p:sp>
        <p:nvSpPr>
          <p:cNvPr id="4" name="Rectangle 3"/>
          <p:cNvSpPr/>
          <p:nvPr/>
        </p:nvSpPr>
        <p:spPr>
          <a:xfrm>
            <a:off x="251520" y="907901"/>
            <a:ext cx="4176464" cy="4247317"/>
          </a:xfrm>
          <a:prstGeom prst="rect">
            <a:avLst/>
          </a:prstGeom>
          <a:ln>
            <a:solidFill>
              <a:schemeClr val="accent1"/>
            </a:solidFill>
          </a:ln>
        </p:spPr>
        <p:txBody>
          <a:bodyPr wrap="square">
            <a:spAutoFit/>
          </a:bodyPr>
          <a:lstStyle/>
          <a:p>
            <a:r>
              <a:rPr lang="en-US" dirty="0">
                <a:latin typeface="Calibri" charset="0"/>
                <a:ea typeface="Calibri" charset="0"/>
                <a:cs typeface="Calibri" charset="0"/>
              </a:rPr>
              <a:t>This</a:t>
            </a:r>
            <a:r>
              <a:rPr lang="en-US" dirty="0">
                <a:solidFill>
                  <a:srgbClr val="754297"/>
                </a:solidFill>
                <a:latin typeface="Calibri" charset="0"/>
                <a:ea typeface="Calibri" charset="0"/>
                <a:cs typeface="Calibri" charset="0"/>
              </a:rPr>
              <a:t> </a:t>
            </a:r>
            <a:r>
              <a:rPr lang="en-US" dirty="0"/>
              <a:t>class is responsible for </a:t>
            </a:r>
            <a:r>
              <a:rPr lang="en-US" i="1" dirty="0"/>
              <a:t>making</a:t>
            </a:r>
            <a:r>
              <a:rPr lang="en-US" dirty="0"/>
              <a:t> the Bun, Patty and Toppings</a:t>
            </a:r>
          </a:p>
          <a:p>
            <a:endParaRPr lang="en-US" dirty="0">
              <a:solidFill>
                <a:srgbClr val="754297"/>
              </a:solidFill>
              <a:latin typeface="Calibri" charset="0"/>
              <a:ea typeface="Calibri" charset="0"/>
              <a:cs typeface="Calibri" charset="0"/>
            </a:endParaRPr>
          </a:p>
          <a:p>
            <a:r>
              <a:rPr lang="en-US" dirty="0">
                <a:solidFill>
                  <a:srgbClr val="754297"/>
                </a:solidFill>
                <a:latin typeface="Calibri" charset="0"/>
                <a:ea typeface="Calibri" charset="0"/>
                <a:cs typeface="Calibri" charset="0"/>
              </a:rPr>
              <a:t>class</a:t>
            </a:r>
            <a:r>
              <a:rPr lang="en-US" dirty="0">
                <a:solidFill>
                  <a:srgbClr val="262626"/>
                </a:solidFill>
                <a:latin typeface="Calibri" charset="0"/>
                <a:ea typeface="Calibri" charset="0"/>
                <a:cs typeface="Calibri" charset="0"/>
              </a:rPr>
              <a:t> Hamburger {</a:t>
            </a: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private</a:t>
            </a:r>
            <a:r>
              <a:rPr lang="en-US" dirty="0">
                <a:solidFill>
                  <a:srgbClr val="262626"/>
                </a:solidFill>
                <a:latin typeface="Calibri" charset="0"/>
                <a:ea typeface="Calibri" charset="0"/>
                <a:cs typeface="Calibri" charset="0"/>
              </a:rPr>
              <a:t> bun: Bun;</a:t>
            </a: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private</a:t>
            </a:r>
            <a:r>
              <a:rPr lang="en-US" dirty="0">
                <a:solidFill>
                  <a:srgbClr val="262626"/>
                </a:solidFill>
                <a:latin typeface="Calibri" charset="0"/>
                <a:ea typeface="Calibri" charset="0"/>
                <a:cs typeface="Calibri" charset="0"/>
              </a:rPr>
              <a:t> patty: Patty;</a:t>
            </a: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private</a:t>
            </a:r>
            <a:r>
              <a:rPr lang="en-US" dirty="0">
                <a:solidFill>
                  <a:srgbClr val="262626"/>
                </a:solidFill>
                <a:latin typeface="Calibri" charset="0"/>
                <a:ea typeface="Calibri" charset="0"/>
                <a:cs typeface="Calibri" charset="0"/>
              </a:rPr>
              <a:t> toppings: Toppings;</a:t>
            </a: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constructor</a:t>
            </a:r>
            <a:r>
              <a:rPr lang="en-US" dirty="0">
                <a:solidFill>
                  <a:srgbClr val="262626"/>
                </a:solidFill>
                <a:latin typeface="Calibri" charset="0"/>
                <a:ea typeface="Calibri" charset="0"/>
                <a:cs typeface="Calibri" charset="0"/>
              </a:rPr>
              <a:t>() {</a:t>
            </a:r>
          </a:p>
          <a:p>
            <a:r>
              <a:rPr lang="en-US" dirty="0">
                <a:solidFill>
                  <a:srgbClr val="262626"/>
                </a:solidFill>
                <a:latin typeface="Calibri" charset="0"/>
                <a:ea typeface="Calibri" charset="0"/>
                <a:cs typeface="Calibri" charset="0"/>
              </a:rPr>
              <a:t>    </a:t>
            </a:r>
            <a:r>
              <a:rPr lang="en-US" dirty="0" err="1">
                <a:solidFill>
                  <a:srgbClr val="754297"/>
                </a:solidFill>
                <a:latin typeface="Calibri" charset="0"/>
                <a:ea typeface="Calibri" charset="0"/>
                <a:cs typeface="Calibri" charset="0"/>
              </a:rPr>
              <a:t>this</a:t>
            </a:r>
            <a:r>
              <a:rPr lang="en-US" dirty="0" err="1">
                <a:solidFill>
                  <a:srgbClr val="262626"/>
                </a:solidFill>
                <a:latin typeface="Calibri" charset="0"/>
                <a:ea typeface="Calibri" charset="0"/>
                <a:cs typeface="Calibri" charset="0"/>
              </a:rPr>
              <a:t>.bun</a:t>
            </a:r>
            <a:r>
              <a:rPr lang="en-US" dirty="0">
                <a:solidFill>
                  <a:srgbClr val="262626"/>
                </a:solidFill>
                <a:latin typeface="Calibri" charset="0"/>
                <a:ea typeface="Calibri" charset="0"/>
                <a:cs typeface="Calibri" charset="0"/>
              </a:rPr>
              <a:t> = </a:t>
            </a:r>
            <a:r>
              <a:rPr lang="en-US" dirty="0">
                <a:solidFill>
                  <a:srgbClr val="754297"/>
                </a:solidFill>
                <a:latin typeface="Calibri" charset="0"/>
                <a:ea typeface="Calibri" charset="0"/>
                <a:cs typeface="Calibri" charset="0"/>
              </a:rPr>
              <a:t>new</a:t>
            </a:r>
            <a:r>
              <a:rPr lang="en-US" dirty="0">
                <a:solidFill>
                  <a:srgbClr val="262626"/>
                </a:solidFill>
                <a:latin typeface="Calibri" charset="0"/>
                <a:ea typeface="Calibri" charset="0"/>
                <a:cs typeface="Calibri" charset="0"/>
              </a:rPr>
              <a:t> Bun(</a:t>
            </a:r>
            <a:r>
              <a:rPr lang="en-US" dirty="0">
                <a:solidFill>
                  <a:srgbClr val="5F7C03"/>
                </a:solidFill>
                <a:latin typeface="Calibri" charset="0"/>
                <a:ea typeface="Calibri" charset="0"/>
                <a:cs typeface="Calibri" charset="0"/>
              </a:rPr>
              <a:t>'</a:t>
            </a:r>
            <a:r>
              <a:rPr lang="en-US" dirty="0" err="1">
                <a:solidFill>
                  <a:srgbClr val="5F7C03"/>
                </a:solidFill>
                <a:latin typeface="Calibri" charset="0"/>
                <a:ea typeface="Calibri" charset="0"/>
                <a:cs typeface="Calibri" charset="0"/>
              </a:rPr>
              <a:t>withSesameSeeds</a:t>
            </a:r>
            <a:r>
              <a:rPr lang="en-US" dirty="0">
                <a:solidFill>
                  <a:srgbClr val="5F7C03"/>
                </a:solidFill>
                <a:latin typeface="Calibri" charset="0"/>
                <a:ea typeface="Calibri" charset="0"/>
                <a:cs typeface="Calibri" charset="0"/>
              </a:rPr>
              <a:t>'</a:t>
            </a:r>
            <a:r>
              <a:rPr lang="en-US" dirty="0">
                <a:solidFill>
                  <a:srgbClr val="262626"/>
                </a:solidFill>
                <a:latin typeface="Calibri" charset="0"/>
                <a:ea typeface="Calibri" charset="0"/>
                <a:cs typeface="Calibri" charset="0"/>
              </a:rPr>
              <a:t>);</a:t>
            </a:r>
          </a:p>
          <a:p>
            <a:r>
              <a:rPr lang="en-US" dirty="0">
                <a:solidFill>
                  <a:srgbClr val="262626"/>
                </a:solidFill>
                <a:latin typeface="Calibri" charset="0"/>
                <a:ea typeface="Calibri" charset="0"/>
                <a:cs typeface="Calibri" charset="0"/>
              </a:rPr>
              <a:t>    </a:t>
            </a:r>
            <a:r>
              <a:rPr lang="en-US" dirty="0" err="1">
                <a:solidFill>
                  <a:srgbClr val="754297"/>
                </a:solidFill>
                <a:latin typeface="Calibri" charset="0"/>
                <a:ea typeface="Calibri" charset="0"/>
                <a:cs typeface="Calibri" charset="0"/>
              </a:rPr>
              <a:t>this</a:t>
            </a:r>
            <a:r>
              <a:rPr lang="en-US" dirty="0" err="1">
                <a:solidFill>
                  <a:srgbClr val="262626"/>
                </a:solidFill>
                <a:latin typeface="Calibri" charset="0"/>
                <a:ea typeface="Calibri" charset="0"/>
                <a:cs typeface="Calibri" charset="0"/>
              </a:rPr>
              <a:t>.patty</a:t>
            </a:r>
            <a:r>
              <a:rPr lang="en-US" dirty="0">
                <a:solidFill>
                  <a:srgbClr val="262626"/>
                </a:solidFill>
                <a:latin typeface="Calibri" charset="0"/>
                <a:ea typeface="Calibri" charset="0"/>
                <a:cs typeface="Calibri" charset="0"/>
              </a:rPr>
              <a:t> = </a:t>
            </a:r>
            <a:r>
              <a:rPr lang="en-US" dirty="0">
                <a:solidFill>
                  <a:srgbClr val="754297"/>
                </a:solidFill>
                <a:latin typeface="Calibri" charset="0"/>
                <a:ea typeface="Calibri" charset="0"/>
                <a:cs typeface="Calibri" charset="0"/>
              </a:rPr>
              <a:t>new</a:t>
            </a:r>
            <a:r>
              <a:rPr lang="en-US" dirty="0">
                <a:solidFill>
                  <a:srgbClr val="262626"/>
                </a:solidFill>
                <a:latin typeface="Calibri" charset="0"/>
                <a:ea typeface="Calibri" charset="0"/>
                <a:cs typeface="Calibri" charset="0"/>
              </a:rPr>
              <a:t> Patty(</a:t>
            </a:r>
            <a:r>
              <a:rPr lang="en-US" dirty="0">
                <a:solidFill>
                  <a:srgbClr val="5F7C03"/>
                </a:solidFill>
                <a:latin typeface="Calibri" charset="0"/>
                <a:ea typeface="Calibri" charset="0"/>
                <a:cs typeface="Calibri" charset="0"/>
              </a:rPr>
              <a:t>'beef'</a:t>
            </a:r>
            <a:r>
              <a:rPr lang="en-US" dirty="0">
                <a:solidFill>
                  <a:srgbClr val="262626"/>
                </a:solidFill>
                <a:latin typeface="Calibri" charset="0"/>
                <a:ea typeface="Calibri" charset="0"/>
                <a:cs typeface="Calibri" charset="0"/>
              </a:rPr>
              <a:t>);</a:t>
            </a:r>
          </a:p>
          <a:p>
            <a:r>
              <a:rPr lang="en-US" dirty="0">
                <a:solidFill>
                  <a:srgbClr val="262626"/>
                </a:solidFill>
                <a:latin typeface="Calibri" charset="0"/>
                <a:ea typeface="Calibri" charset="0"/>
                <a:cs typeface="Calibri" charset="0"/>
              </a:rPr>
              <a:t>    </a:t>
            </a:r>
            <a:r>
              <a:rPr lang="en-US" dirty="0" err="1">
                <a:solidFill>
                  <a:srgbClr val="754297"/>
                </a:solidFill>
                <a:latin typeface="Calibri" charset="0"/>
                <a:ea typeface="Calibri" charset="0"/>
                <a:cs typeface="Calibri" charset="0"/>
              </a:rPr>
              <a:t>this</a:t>
            </a:r>
            <a:r>
              <a:rPr lang="en-US" dirty="0" err="1">
                <a:solidFill>
                  <a:srgbClr val="262626"/>
                </a:solidFill>
                <a:latin typeface="Calibri" charset="0"/>
                <a:ea typeface="Calibri" charset="0"/>
                <a:cs typeface="Calibri" charset="0"/>
              </a:rPr>
              <a:t>.toppings</a:t>
            </a:r>
            <a:r>
              <a:rPr lang="en-US" dirty="0">
                <a:solidFill>
                  <a:srgbClr val="262626"/>
                </a:solidFill>
                <a:latin typeface="Calibri" charset="0"/>
                <a:ea typeface="Calibri" charset="0"/>
                <a:cs typeface="Calibri" charset="0"/>
              </a:rPr>
              <a:t> = </a:t>
            </a:r>
            <a:r>
              <a:rPr lang="en-US" dirty="0">
                <a:solidFill>
                  <a:srgbClr val="754297"/>
                </a:solidFill>
                <a:latin typeface="Calibri" charset="0"/>
                <a:ea typeface="Calibri" charset="0"/>
                <a:cs typeface="Calibri" charset="0"/>
              </a:rPr>
              <a:t>new</a:t>
            </a:r>
            <a:r>
              <a:rPr lang="en-US" dirty="0">
                <a:solidFill>
                  <a:srgbClr val="262626"/>
                </a:solidFill>
                <a:latin typeface="Calibri" charset="0"/>
                <a:ea typeface="Calibri" charset="0"/>
                <a:cs typeface="Calibri" charset="0"/>
              </a:rPr>
              <a:t> Toppings([</a:t>
            </a:r>
            <a:r>
              <a:rPr lang="en-US" dirty="0">
                <a:solidFill>
                  <a:srgbClr val="5F7C03"/>
                </a:solidFill>
                <a:latin typeface="Calibri" charset="0"/>
                <a:ea typeface="Calibri" charset="0"/>
                <a:cs typeface="Calibri" charset="0"/>
              </a:rPr>
              <a:t>'lettuce'</a:t>
            </a:r>
            <a:r>
              <a:rPr lang="en-US" dirty="0">
                <a:solidFill>
                  <a:srgbClr val="262626"/>
                </a:solidFill>
                <a:latin typeface="Calibri" charset="0"/>
                <a:ea typeface="Calibri" charset="0"/>
                <a:cs typeface="Calibri" charset="0"/>
              </a:rPr>
              <a:t>, </a:t>
            </a:r>
            <a:r>
              <a:rPr lang="en-US" dirty="0">
                <a:solidFill>
                  <a:srgbClr val="5F7C03"/>
                </a:solidFill>
                <a:latin typeface="Calibri" charset="0"/>
                <a:ea typeface="Calibri" charset="0"/>
                <a:cs typeface="Calibri" charset="0"/>
              </a:rPr>
              <a:t>'pickle'</a:t>
            </a:r>
            <a:r>
              <a:rPr lang="en-US" dirty="0">
                <a:solidFill>
                  <a:srgbClr val="262626"/>
                </a:solidFill>
                <a:latin typeface="Calibri" charset="0"/>
                <a:ea typeface="Calibri" charset="0"/>
                <a:cs typeface="Calibri" charset="0"/>
              </a:rPr>
              <a:t>, </a:t>
            </a:r>
            <a:r>
              <a:rPr lang="en-US" dirty="0">
                <a:solidFill>
                  <a:srgbClr val="5F7C03"/>
                </a:solidFill>
                <a:latin typeface="Calibri" charset="0"/>
                <a:ea typeface="Calibri" charset="0"/>
                <a:cs typeface="Calibri" charset="0"/>
              </a:rPr>
              <a:t>'tomato'</a:t>
            </a:r>
            <a:r>
              <a:rPr lang="en-US" dirty="0">
                <a:solidFill>
                  <a:srgbClr val="262626"/>
                </a:solidFill>
                <a:latin typeface="Calibri" charset="0"/>
                <a:ea typeface="Calibri" charset="0"/>
                <a:cs typeface="Calibri" charset="0"/>
              </a:rPr>
              <a:t>]);</a:t>
            </a:r>
          </a:p>
          <a:p>
            <a:r>
              <a:rPr lang="de-DE" dirty="0">
                <a:solidFill>
                  <a:srgbClr val="262626"/>
                </a:solidFill>
                <a:latin typeface="Calibri" charset="0"/>
                <a:ea typeface="Calibri" charset="0"/>
                <a:cs typeface="Calibri" charset="0"/>
              </a:rPr>
              <a:t>  }</a:t>
            </a:r>
          </a:p>
          <a:p>
            <a:r>
              <a:rPr lang="de-DE" dirty="0">
                <a:solidFill>
                  <a:srgbClr val="262626"/>
                </a:solidFill>
                <a:latin typeface="Calibri" charset="0"/>
                <a:ea typeface="Calibri" charset="0"/>
                <a:cs typeface="Calibri" charset="0"/>
              </a:rPr>
              <a:t>}</a:t>
            </a:r>
          </a:p>
          <a:p>
            <a:r>
              <a:rPr lang="en-US" dirty="0">
                <a:latin typeface="Calibri" charset="0"/>
                <a:ea typeface="Calibri" charset="0"/>
                <a:cs typeface="Calibri" charset="0"/>
              </a:rPr>
              <a:t>What if we need veg Burger ?  </a:t>
            </a:r>
          </a:p>
        </p:txBody>
      </p:sp>
      <p:sp>
        <p:nvSpPr>
          <p:cNvPr id="5" name="Rectangle 4"/>
          <p:cNvSpPr/>
          <p:nvPr/>
        </p:nvSpPr>
        <p:spPr>
          <a:xfrm>
            <a:off x="4716016" y="916806"/>
            <a:ext cx="4283918" cy="3970318"/>
          </a:xfrm>
          <a:prstGeom prst="rect">
            <a:avLst/>
          </a:prstGeom>
          <a:ln>
            <a:solidFill>
              <a:schemeClr val="accent1"/>
            </a:solidFill>
          </a:ln>
        </p:spPr>
        <p:txBody>
          <a:bodyPr wrap="square">
            <a:spAutoFit/>
          </a:bodyPr>
          <a:lstStyle/>
          <a:p>
            <a:r>
              <a:rPr lang="en-US" dirty="0">
                <a:latin typeface="Calibri" charset="0"/>
                <a:ea typeface="Calibri" charset="0"/>
                <a:cs typeface="Calibri" charset="0"/>
              </a:rPr>
              <a:t>Change the class</a:t>
            </a:r>
            <a:r>
              <a:rPr lang="is-IS" dirty="0">
                <a:latin typeface="Calibri" charset="0"/>
                <a:ea typeface="Calibri" charset="0"/>
                <a:cs typeface="Calibri" charset="0"/>
              </a:rPr>
              <a:t>…</a:t>
            </a:r>
          </a:p>
          <a:p>
            <a:endParaRPr lang="en-US" dirty="0">
              <a:latin typeface="Calibri" charset="0"/>
              <a:ea typeface="Calibri" charset="0"/>
              <a:cs typeface="Calibri" charset="0"/>
            </a:endParaRPr>
          </a:p>
          <a:p>
            <a:r>
              <a:rPr lang="en-US" dirty="0">
                <a:solidFill>
                  <a:srgbClr val="754297"/>
                </a:solidFill>
                <a:latin typeface="Calibri" charset="0"/>
                <a:ea typeface="Calibri" charset="0"/>
                <a:cs typeface="Calibri" charset="0"/>
              </a:rPr>
              <a:t>class</a:t>
            </a:r>
            <a:r>
              <a:rPr lang="en-US" dirty="0">
                <a:solidFill>
                  <a:srgbClr val="262626"/>
                </a:solidFill>
                <a:latin typeface="Calibri" charset="0"/>
                <a:ea typeface="Calibri" charset="0"/>
                <a:cs typeface="Calibri" charset="0"/>
              </a:rPr>
              <a:t> </a:t>
            </a:r>
            <a:r>
              <a:rPr lang="en-US" dirty="0" err="1">
                <a:solidFill>
                  <a:srgbClr val="262626"/>
                </a:solidFill>
                <a:latin typeface="Calibri" charset="0"/>
                <a:ea typeface="Calibri" charset="0"/>
                <a:cs typeface="Calibri" charset="0"/>
              </a:rPr>
              <a:t>VeggieHamburger</a:t>
            </a:r>
            <a:r>
              <a:rPr lang="en-US" dirty="0">
                <a:solidFill>
                  <a:srgbClr val="262626"/>
                </a:solidFill>
                <a:latin typeface="Calibri" charset="0"/>
                <a:ea typeface="Calibri" charset="0"/>
                <a:cs typeface="Calibri" charset="0"/>
              </a:rPr>
              <a:t> {</a:t>
            </a: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private</a:t>
            </a:r>
            <a:r>
              <a:rPr lang="en-US" dirty="0">
                <a:solidFill>
                  <a:srgbClr val="262626"/>
                </a:solidFill>
                <a:latin typeface="Calibri" charset="0"/>
                <a:ea typeface="Calibri" charset="0"/>
                <a:cs typeface="Calibri" charset="0"/>
              </a:rPr>
              <a:t> bun: Bun;</a:t>
            </a: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private</a:t>
            </a:r>
            <a:r>
              <a:rPr lang="en-US" dirty="0">
                <a:solidFill>
                  <a:srgbClr val="262626"/>
                </a:solidFill>
                <a:latin typeface="Calibri" charset="0"/>
                <a:ea typeface="Calibri" charset="0"/>
                <a:cs typeface="Calibri" charset="0"/>
              </a:rPr>
              <a:t> patty: Patty;</a:t>
            </a: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private</a:t>
            </a:r>
            <a:r>
              <a:rPr lang="en-US" dirty="0">
                <a:solidFill>
                  <a:srgbClr val="262626"/>
                </a:solidFill>
                <a:latin typeface="Calibri" charset="0"/>
                <a:ea typeface="Calibri" charset="0"/>
                <a:cs typeface="Calibri" charset="0"/>
              </a:rPr>
              <a:t> toppings: Toppings;</a:t>
            </a:r>
          </a:p>
          <a:p>
            <a:endParaRPr lang="en-US" dirty="0">
              <a:solidFill>
                <a:srgbClr val="262626"/>
              </a:solidFill>
              <a:latin typeface="Calibri" charset="0"/>
              <a:ea typeface="Calibri" charset="0"/>
              <a:cs typeface="Calibri" charset="0"/>
            </a:endParaRP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constructor</a:t>
            </a:r>
            <a:r>
              <a:rPr lang="en-US" dirty="0">
                <a:solidFill>
                  <a:srgbClr val="262626"/>
                </a:solidFill>
                <a:latin typeface="Calibri" charset="0"/>
                <a:ea typeface="Calibri" charset="0"/>
                <a:cs typeface="Calibri" charset="0"/>
              </a:rPr>
              <a:t>() {</a:t>
            </a:r>
          </a:p>
          <a:p>
            <a:r>
              <a:rPr lang="en-US" dirty="0">
                <a:solidFill>
                  <a:srgbClr val="262626"/>
                </a:solidFill>
                <a:latin typeface="Calibri" charset="0"/>
                <a:ea typeface="Calibri" charset="0"/>
                <a:cs typeface="Calibri" charset="0"/>
              </a:rPr>
              <a:t>    </a:t>
            </a:r>
            <a:r>
              <a:rPr lang="en-US" dirty="0" err="1">
                <a:solidFill>
                  <a:srgbClr val="754297"/>
                </a:solidFill>
                <a:latin typeface="Calibri" charset="0"/>
                <a:ea typeface="Calibri" charset="0"/>
                <a:cs typeface="Calibri" charset="0"/>
              </a:rPr>
              <a:t>this</a:t>
            </a:r>
            <a:r>
              <a:rPr lang="en-US" dirty="0" err="1">
                <a:solidFill>
                  <a:srgbClr val="262626"/>
                </a:solidFill>
                <a:latin typeface="Calibri" charset="0"/>
                <a:ea typeface="Calibri" charset="0"/>
                <a:cs typeface="Calibri" charset="0"/>
              </a:rPr>
              <a:t>.bun</a:t>
            </a:r>
            <a:r>
              <a:rPr lang="en-US" dirty="0">
                <a:solidFill>
                  <a:srgbClr val="262626"/>
                </a:solidFill>
                <a:latin typeface="Calibri" charset="0"/>
                <a:ea typeface="Calibri" charset="0"/>
                <a:cs typeface="Calibri" charset="0"/>
              </a:rPr>
              <a:t> = </a:t>
            </a:r>
            <a:r>
              <a:rPr lang="en-US" dirty="0">
                <a:solidFill>
                  <a:srgbClr val="754297"/>
                </a:solidFill>
                <a:latin typeface="Calibri" charset="0"/>
                <a:ea typeface="Calibri" charset="0"/>
                <a:cs typeface="Calibri" charset="0"/>
              </a:rPr>
              <a:t>new</a:t>
            </a:r>
            <a:r>
              <a:rPr lang="en-US" dirty="0">
                <a:solidFill>
                  <a:srgbClr val="262626"/>
                </a:solidFill>
                <a:latin typeface="Calibri" charset="0"/>
                <a:ea typeface="Calibri" charset="0"/>
                <a:cs typeface="Calibri" charset="0"/>
              </a:rPr>
              <a:t> Bun(</a:t>
            </a:r>
            <a:r>
              <a:rPr lang="en-US" dirty="0">
                <a:solidFill>
                  <a:srgbClr val="5F7C03"/>
                </a:solidFill>
                <a:latin typeface="Calibri" charset="0"/>
                <a:ea typeface="Calibri" charset="0"/>
                <a:cs typeface="Calibri" charset="0"/>
              </a:rPr>
              <a:t>'</a:t>
            </a:r>
            <a:r>
              <a:rPr lang="en-US" dirty="0" err="1">
                <a:solidFill>
                  <a:srgbClr val="5F7C03"/>
                </a:solidFill>
                <a:latin typeface="Calibri" charset="0"/>
                <a:ea typeface="Calibri" charset="0"/>
                <a:cs typeface="Calibri" charset="0"/>
              </a:rPr>
              <a:t>withSesameSeeds</a:t>
            </a:r>
            <a:r>
              <a:rPr lang="en-US" dirty="0">
                <a:solidFill>
                  <a:srgbClr val="5F7C03"/>
                </a:solidFill>
                <a:latin typeface="Calibri" charset="0"/>
                <a:ea typeface="Calibri" charset="0"/>
                <a:cs typeface="Calibri" charset="0"/>
              </a:rPr>
              <a:t>'</a:t>
            </a:r>
            <a:r>
              <a:rPr lang="en-US" dirty="0">
                <a:solidFill>
                  <a:srgbClr val="262626"/>
                </a:solidFill>
                <a:latin typeface="Calibri" charset="0"/>
                <a:ea typeface="Calibri" charset="0"/>
                <a:cs typeface="Calibri" charset="0"/>
              </a:rPr>
              <a:t>);</a:t>
            </a:r>
          </a:p>
          <a:p>
            <a:r>
              <a:rPr lang="en-US" dirty="0">
                <a:solidFill>
                  <a:srgbClr val="262626"/>
                </a:solidFill>
                <a:latin typeface="Calibri" charset="0"/>
                <a:ea typeface="Calibri" charset="0"/>
                <a:cs typeface="Calibri" charset="0"/>
              </a:rPr>
              <a:t>    </a:t>
            </a:r>
            <a:r>
              <a:rPr lang="en-US" dirty="0" err="1">
                <a:solidFill>
                  <a:srgbClr val="754297"/>
                </a:solidFill>
                <a:latin typeface="Calibri" charset="0"/>
                <a:ea typeface="Calibri" charset="0"/>
                <a:cs typeface="Calibri" charset="0"/>
              </a:rPr>
              <a:t>this</a:t>
            </a:r>
            <a:r>
              <a:rPr lang="en-US" dirty="0" err="1">
                <a:solidFill>
                  <a:srgbClr val="262626"/>
                </a:solidFill>
                <a:latin typeface="Calibri" charset="0"/>
                <a:ea typeface="Calibri" charset="0"/>
                <a:cs typeface="Calibri" charset="0"/>
              </a:rPr>
              <a:t>.patty</a:t>
            </a:r>
            <a:r>
              <a:rPr lang="en-US" dirty="0">
                <a:solidFill>
                  <a:srgbClr val="262626"/>
                </a:solidFill>
                <a:latin typeface="Calibri" charset="0"/>
                <a:ea typeface="Calibri" charset="0"/>
                <a:cs typeface="Calibri" charset="0"/>
              </a:rPr>
              <a:t> = </a:t>
            </a:r>
            <a:r>
              <a:rPr lang="en-US" dirty="0">
                <a:solidFill>
                  <a:srgbClr val="754297"/>
                </a:solidFill>
                <a:latin typeface="Calibri" charset="0"/>
                <a:ea typeface="Calibri" charset="0"/>
                <a:cs typeface="Calibri" charset="0"/>
              </a:rPr>
              <a:t>new</a:t>
            </a:r>
            <a:r>
              <a:rPr lang="en-US" dirty="0">
                <a:solidFill>
                  <a:srgbClr val="262626"/>
                </a:solidFill>
                <a:latin typeface="Calibri" charset="0"/>
                <a:ea typeface="Calibri" charset="0"/>
                <a:cs typeface="Calibri" charset="0"/>
              </a:rPr>
              <a:t> Patty(</a:t>
            </a:r>
            <a:r>
              <a:rPr lang="en-US" dirty="0">
                <a:solidFill>
                  <a:srgbClr val="5F7C03"/>
                </a:solidFill>
                <a:latin typeface="Calibri" charset="0"/>
                <a:ea typeface="Calibri" charset="0"/>
                <a:cs typeface="Calibri" charset="0"/>
              </a:rPr>
              <a:t>'tofu'</a:t>
            </a:r>
            <a:r>
              <a:rPr lang="en-US" dirty="0">
                <a:solidFill>
                  <a:srgbClr val="262626"/>
                </a:solidFill>
                <a:latin typeface="Calibri" charset="0"/>
                <a:ea typeface="Calibri" charset="0"/>
                <a:cs typeface="Calibri" charset="0"/>
              </a:rPr>
              <a:t>);</a:t>
            </a:r>
          </a:p>
          <a:p>
            <a:r>
              <a:rPr lang="en-US" dirty="0">
                <a:solidFill>
                  <a:srgbClr val="262626"/>
                </a:solidFill>
                <a:latin typeface="Calibri" charset="0"/>
                <a:ea typeface="Calibri" charset="0"/>
                <a:cs typeface="Calibri" charset="0"/>
              </a:rPr>
              <a:t>    </a:t>
            </a:r>
            <a:r>
              <a:rPr lang="en-US" dirty="0" err="1">
                <a:solidFill>
                  <a:srgbClr val="754297"/>
                </a:solidFill>
                <a:latin typeface="Calibri" charset="0"/>
                <a:ea typeface="Calibri" charset="0"/>
                <a:cs typeface="Calibri" charset="0"/>
              </a:rPr>
              <a:t>this</a:t>
            </a:r>
            <a:r>
              <a:rPr lang="en-US" dirty="0" err="1">
                <a:solidFill>
                  <a:srgbClr val="262626"/>
                </a:solidFill>
                <a:latin typeface="Calibri" charset="0"/>
                <a:ea typeface="Calibri" charset="0"/>
                <a:cs typeface="Calibri" charset="0"/>
              </a:rPr>
              <a:t>.toppings</a:t>
            </a:r>
            <a:r>
              <a:rPr lang="en-US" dirty="0">
                <a:solidFill>
                  <a:srgbClr val="262626"/>
                </a:solidFill>
                <a:latin typeface="Calibri" charset="0"/>
                <a:ea typeface="Calibri" charset="0"/>
                <a:cs typeface="Calibri" charset="0"/>
              </a:rPr>
              <a:t> = </a:t>
            </a:r>
            <a:r>
              <a:rPr lang="en-US" dirty="0">
                <a:solidFill>
                  <a:srgbClr val="754297"/>
                </a:solidFill>
                <a:latin typeface="Calibri" charset="0"/>
                <a:ea typeface="Calibri" charset="0"/>
                <a:cs typeface="Calibri" charset="0"/>
              </a:rPr>
              <a:t>new</a:t>
            </a:r>
            <a:r>
              <a:rPr lang="en-US" dirty="0">
                <a:solidFill>
                  <a:srgbClr val="262626"/>
                </a:solidFill>
                <a:latin typeface="Calibri" charset="0"/>
                <a:ea typeface="Calibri" charset="0"/>
                <a:cs typeface="Calibri" charset="0"/>
              </a:rPr>
              <a:t> Toppings([</a:t>
            </a:r>
            <a:r>
              <a:rPr lang="en-US" dirty="0">
                <a:solidFill>
                  <a:srgbClr val="5F7C03"/>
                </a:solidFill>
                <a:latin typeface="Calibri" charset="0"/>
                <a:ea typeface="Calibri" charset="0"/>
                <a:cs typeface="Calibri" charset="0"/>
              </a:rPr>
              <a:t>'lettuce'</a:t>
            </a:r>
            <a:r>
              <a:rPr lang="en-US" dirty="0">
                <a:solidFill>
                  <a:srgbClr val="262626"/>
                </a:solidFill>
                <a:latin typeface="Calibri" charset="0"/>
                <a:ea typeface="Calibri" charset="0"/>
                <a:cs typeface="Calibri" charset="0"/>
              </a:rPr>
              <a:t>, </a:t>
            </a:r>
            <a:r>
              <a:rPr lang="en-US" dirty="0">
                <a:solidFill>
                  <a:srgbClr val="5F7C03"/>
                </a:solidFill>
                <a:latin typeface="Calibri" charset="0"/>
                <a:ea typeface="Calibri" charset="0"/>
                <a:cs typeface="Calibri" charset="0"/>
              </a:rPr>
              <a:t>'pickle'</a:t>
            </a:r>
            <a:r>
              <a:rPr lang="en-US" dirty="0">
                <a:solidFill>
                  <a:srgbClr val="262626"/>
                </a:solidFill>
                <a:latin typeface="Calibri" charset="0"/>
                <a:ea typeface="Calibri" charset="0"/>
                <a:cs typeface="Calibri" charset="0"/>
              </a:rPr>
              <a:t>, </a:t>
            </a:r>
            <a:r>
              <a:rPr lang="en-US" dirty="0">
                <a:solidFill>
                  <a:srgbClr val="5F7C03"/>
                </a:solidFill>
                <a:latin typeface="Calibri" charset="0"/>
                <a:ea typeface="Calibri" charset="0"/>
                <a:cs typeface="Calibri" charset="0"/>
              </a:rPr>
              <a:t>'tomato'</a:t>
            </a:r>
            <a:r>
              <a:rPr lang="en-US" dirty="0">
                <a:solidFill>
                  <a:srgbClr val="262626"/>
                </a:solidFill>
                <a:latin typeface="Calibri" charset="0"/>
                <a:ea typeface="Calibri" charset="0"/>
                <a:cs typeface="Calibri" charset="0"/>
              </a:rPr>
              <a:t>]);</a:t>
            </a:r>
          </a:p>
          <a:p>
            <a:r>
              <a:rPr lang="de-DE" dirty="0">
                <a:solidFill>
                  <a:srgbClr val="262626"/>
                </a:solidFill>
                <a:latin typeface="Calibri" charset="0"/>
                <a:ea typeface="Calibri" charset="0"/>
                <a:cs typeface="Calibri" charset="0"/>
              </a:rPr>
              <a:t>  }</a:t>
            </a:r>
          </a:p>
          <a:p>
            <a:r>
              <a:rPr lang="de-DE" dirty="0">
                <a:solidFill>
                  <a:srgbClr val="262626"/>
                </a:solidFill>
                <a:latin typeface="Calibri" charset="0"/>
                <a:ea typeface="Calibri" charset="0"/>
                <a:cs typeface="Calibri" charset="0"/>
              </a:rPr>
              <a:t>}</a:t>
            </a:r>
            <a:endParaRPr lang="en-US" dirty="0">
              <a:latin typeface="Calibri" charset="0"/>
              <a:ea typeface="Calibri" charset="0"/>
              <a:cs typeface="Calibri" charset="0"/>
            </a:endParaRPr>
          </a:p>
        </p:txBody>
      </p:sp>
      <p:sp>
        <p:nvSpPr>
          <p:cNvPr id="7" name="Right Arrow 6"/>
          <p:cNvSpPr/>
          <p:nvPr/>
        </p:nvSpPr>
        <p:spPr>
          <a:xfrm>
            <a:off x="3203848" y="4869160"/>
            <a:ext cx="1008112" cy="1440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483445" y="5445224"/>
            <a:ext cx="8177110" cy="923330"/>
          </a:xfrm>
          <a:prstGeom prst="rect">
            <a:avLst/>
          </a:prstGeom>
          <a:noFill/>
        </p:spPr>
        <p:txBody>
          <a:bodyPr wrap="none" rtlCol="0">
            <a:spAutoFit/>
          </a:bodyPr>
          <a:lstStyle/>
          <a:p>
            <a:r>
              <a:rPr lang="en-US" dirty="0"/>
              <a:t>The problem is here what if we need different burger or with different toppings ?</a:t>
            </a:r>
          </a:p>
          <a:p>
            <a:r>
              <a:rPr lang="en-US" dirty="0" err="1"/>
              <a:t>Everytime</a:t>
            </a:r>
            <a:r>
              <a:rPr lang="en-US" dirty="0"/>
              <a:t> the class will have to be rewritten for new requirements. Instead we could </a:t>
            </a:r>
          </a:p>
          <a:p>
            <a:r>
              <a:rPr lang="en-US" dirty="0"/>
              <a:t>Do something like this </a:t>
            </a:r>
            <a:r>
              <a:rPr lang="en-US" dirty="0">
                <a:sym typeface="Wingdings"/>
              </a:rPr>
              <a:t></a:t>
            </a:r>
            <a:endParaRPr lang="en-US" dirty="0"/>
          </a:p>
        </p:txBody>
      </p:sp>
    </p:spTree>
    <p:extLst>
      <p:ext uri="{BB962C8B-B14F-4D97-AF65-F5344CB8AC3E}">
        <p14:creationId xmlns:p14="http://schemas.microsoft.com/office/powerpoint/2010/main" val="4220591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12" end="12"/>
                                            </p:txEl>
                                          </p:spTgt>
                                        </p:tgtEl>
                                        <p:attrNameLst>
                                          <p:attrName>style.visibility</p:attrName>
                                        </p:attrNameLst>
                                      </p:cBhvr>
                                      <p:to>
                                        <p:strVal val="visible"/>
                                      </p:to>
                                    </p:set>
                                    <p:anim calcmode="lin" valueType="num">
                                      <p:cBhvr additive="base">
                                        <p:cTn id="7" dur="500"/>
                                        <p:tgtEl>
                                          <p:spTgt spid="4">
                                            <p:txEl>
                                              <p:pRg st="12" end="12"/>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12" end="12"/>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p:tgtEl>
                                          <p:spTgt spid="7"/>
                                        </p:tgtEl>
                                        <p:attrNameLst>
                                          <p:attrName>ppt_y</p:attrName>
                                        </p:attrNameLst>
                                      </p:cBhvr>
                                      <p:tavLst>
                                        <p:tav tm="0">
                                          <p:val>
                                            <p:strVal val="#ppt_y+#ppt_h*1.125000"/>
                                          </p:val>
                                        </p:tav>
                                        <p:tav tm="100000">
                                          <p:val>
                                            <p:strVal val="#ppt_y"/>
                                          </p:val>
                                        </p:tav>
                                      </p:tavLst>
                                    </p:anim>
                                    <p:animEffect transition="in" filter="wipe(up)">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p:tgtEl>
                                          <p:spTgt spid="5"/>
                                        </p:tgtEl>
                                        <p:attrNameLst>
                                          <p:attrName>ppt_y</p:attrName>
                                        </p:attrNameLst>
                                      </p:cBhvr>
                                      <p:tavLst>
                                        <p:tav tm="0">
                                          <p:val>
                                            <p:strVal val="#ppt_y+#ppt_h*1.125000"/>
                                          </p:val>
                                        </p:tav>
                                        <p:tav tm="100000">
                                          <p:val>
                                            <p:strVal val="#ppt_y"/>
                                          </p:val>
                                        </p:tav>
                                      </p:tavLst>
                                    </p:anim>
                                    <p:animEffect transition="in" filter="wipe(up)">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p:tgtEl>
                                          <p:spTgt spid="8"/>
                                        </p:tgtEl>
                                        <p:attrNameLst>
                                          <p:attrName>ppt_y</p:attrName>
                                        </p:attrNameLst>
                                      </p:cBhvr>
                                      <p:tavLst>
                                        <p:tav tm="0">
                                          <p:val>
                                            <p:strVal val="#ppt_y+#ppt_h*1.125000"/>
                                          </p:val>
                                        </p:tav>
                                        <p:tav tm="100000">
                                          <p:val>
                                            <p:strVal val="#ppt_y"/>
                                          </p:val>
                                        </p:tav>
                                      </p:tavLst>
                                    </p:anim>
                                    <p:animEffect transition="in" filter="wipe(up)">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83600" y="836712"/>
            <a:ext cx="8820000" cy="5265056"/>
          </a:xfrm>
        </p:spPr>
        <p:txBody>
          <a:bodyPr/>
          <a:lstStyle/>
          <a:p>
            <a:r>
              <a:rPr lang="en-US" sz="2000" dirty="0"/>
              <a:t>Trainer Introduction</a:t>
            </a:r>
          </a:p>
          <a:p>
            <a:r>
              <a:rPr lang="en-US" sz="2000" dirty="0"/>
              <a:t>Introduction to angular</a:t>
            </a:r>
          </a:p>
          <a:p>
            <a:r>
              <a:rPr lang="en-US" sz="2000" dirty="0"/>
              <a:t>Angular History</a:t>
            </a:r>
          </a:p>
          <a:p>
            <a:r>
              <a:rPr lang="en-US" sz="2000" dirty="0"/>
              <a:t>Pillars of angular</a:t>
            </a:r>
          </a:p>
          <a:p>
            <a:pPr lvl="1"/>
            <a:r>
              <a:rPr lang="en-US" sz="2000" dirty="0"/>
              <a:t>SPA</a:t>
            </a:r>
          </a:p>
          <a:p>
            <a:pPr lvl="1"/>
            <a:r>
              <a:rPr lang="en-US" sz="2000" dirty="0"/>
              <a:t>Dependency Injection</a:t>
            </a:r>
          </a:p>
          <a:p>
            <a:r>
              <a:rPr lang="en-US" sz="2000" dirty="0"/>
              <a:t>Introduction to typescript</a:t>
            </a:r>
          </a:p>
          <a:p>
            <a:r>
              <a:rPr lang="en-US" sz="2000" dirty="0"/>
              <a:t>Introduction to NodeJS</a:t>
            </a:r>
          </a:p>
          <a:p>
            <a:r>
              <a:rPr lang="en-US" sz="2000" dirty="0"/>
              <a:t>Lets create a simple flip text app in angular</a:t>
            </a:r>
          </a:p>
          <a:p>
            <a:r>
              <a:rPr lang="en-US" sz="2000" dirty="0"/>
              <a:t>Angular Building Blocks</a:t>
            </a:r>
          </a:p>
          <a:p>
            <a:pPr lvl="1"/>
            <a:r>
              <a:rPr lang="en-US" sz="2000" dirty="0"/>
              <a:t>Components</a:t>
            </a:r>
          </a:p>
          <a:p>
            <a:pPr lvl="1"/>
            <a:r>
              <a:rPr lang="en-US" sz="2000" dirty="0"/>
              <a:t>Pipes</a:t>
            </a:r>
          </a:p>
          <a:p>
            <a:pPr lvl="1"/>
            <a:r>
              <a:rPr lang="en-US" sz="2000" dirty="0"/>
              <a:t>Directives</a:t>
            </a:r>
          </a:p>
          <a:p>
            <a:pPr lvl="1"/>
            <a:r>
              <a:rPr lang="en-US" sz="2000" dirty="0"/>
              <a:t>Services</a:t>
            </a:r>
          </a:p>
          <a:p>
            <a:pPr lvl="1"/>
            <a:r>
              <a:rPr lang="en-US" sz="2000" dirty="0"/>
              <a:t>Routers</a:t>
            </a:r>
          </a:p>
          <a:p>
            <a:r>
              <a:rPr lang="en-US" sz="2000" dirty="0"/>
              <a:t>Question &amp; Answers</a:t>
            </a:r>
            <a:endParaRPr lang="en-US" sz="2000" dirty="0">
              <a:effectLst/>
            </a:endParaRPr>
          </a:p>
        </p:txBody>
      </p:sp>
      <p:sp>
        <p:nvSpPr>
          <p:cNvPr id="3" name="Title 2"/>
          <p:cNvSpPr>
            <a:spLocks noGrp="1"/>
          </p:cNvSpPr>
          <p:nvPr>
            <p:ph type="title"/>
          </p:nvPr>
        </p:nvSpPr>
        <p:spPr/>
        <p:txBody>
          <a:bodyPr/>
          <a:lstStyle/>
          <a:p>
            <a:r>
              <a:rPr lang="en-US" dirty="0"/>
              <a:t>Contents</a:t>
            </a:r>
          </a:p>
        </p:txBody>
      </p:sp>
    </p:spTree>
    <p:extLst>
      <p:ext uri="{BB962C8B-B14F-4D97-AF65-F5344CB8AC3E}">
        <p14:creationId xmlns:p14="http://schemas.microsoft.com/office/powerpoint/2010/main" val="1473076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51520" y="188640"/>
            <a:ext cx="7258000" cy="706090"/>
          </a:xfrm>
        </p:spPr>
        <p:txBody>
          <a:bodyPr/>
          <a:lstStyle/>
          <a:p>
            <a:r>
              <a:rPr lang="en-US" dirty="0"/>
              <a:t>Example 2 Contd..  </a:t>
            </a:r>
          </a:p>
        </p:txBody>
      </p:sp>
      <p:sp>
        <p:nvSpPr>
          <p:cNvPr id="4" name="Rectangle 3"/>
          <p:cNvSpPr/>
          <p:nvPr/>
        </p:nvSpPr>
        <p:spPr>
          <a:xfrm>
            <a:off x="395536" y="1052736"/>
            <a:ext cx="4104456" cy="5355312"/>
          </a:xfrm>
          <a:prstGeom prst="rect">
            <a:avLst/>
          </a:prstGeom>
          <a:ln>
            <a:solidFill>
              <a:schemeClr val="accent1"/>
            </a:solidFill>
          </a:ln>
        </p:spPr>
        <p:txBody>
          <a:bodyPr wrap="square">
            <a:spAutoFit/>
          </a:bodyPr>
          <a:lstStyle/>
          <a:p>
            <a:r>
              <a:rPr lang="en-US" dirty="0">
                <a:solidFill>
                  <a:srgbClr val="754297"/>
                </a:solidFill>
                <a:latin typeface="Calibri" charset="0"/>
                <a:ea typeface="Calibri" charset="0"/>
                <a:cs typeface="Calibri" charset="0"/>
              </a:rPr>
              <a:t>class</a:t>
            </a:r>
            <a:r>
              <a:rPr lang="en-US" dirty="0">
                <a:solidFill>
                  <a:srgbClr val="262626"/>
                </a:solidFill>
                <a:latin typeface="Calibri" charset="0"/>
                <a:ea typeface="Calibri" charset="0"/>
                <a:cs typeface="Calibri" charset="0"/>
              </a:rPr>
              <a:t> Hamburger {</a:t>
            </a: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private</a:t>
            </a:r>
            <a:r>
              <a:rPr lang="en-US" dirty="0">
                <a:solidFill>
                  <a:srgbClr val="262626"/>
                </a:solidFill>
                <a:latin typeface="Calibri" charset="0"/>
                <a:ea typeface="Calibri" charset="0"/>
                <a:cs typeface="Calibri" charset="0"/>
              </a:rPr>
              <a:t> bun: Bun;</a:t>
            </a: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private</a:t>
            </a:r>
            <a:r>
              <a:rPr lang="en-US" dirty="0">
                <a:solidFill>
                  <a:srgbClr val="262626"/>
                </a:solidFill>
                <a:latin typeface="Calibri" charset="0"/>
                <a:ea typeface="Calibri" charset="0"/>
                <a:cs typeface="Calibri" charset="0"/>
              </a:rPr>
              <a:t> patty: Patty;</a:t>
            </a: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private</a:t>
            </a:r>
            <a:r>
              <a:rPr lang="en-US" dirty="0">
                <a:solidFill>
                  <a:srgbClr val="262626"/>
                </a:solidFill>
                <a:latin typeface="Calibri" charset="0"/>
                <a:ea typeface="Calibri" charset="0"/>
                <a:cs typeface="Calibri" charset="0"/>
              </a:rPr>
              <a:t> toppings: Toppings;</a:t>
            </a:r>
          </a:p>
          <a:p>
            <a:r>
              <a:rPr lang="en-US" dirty="0">
                <a:solidFill>
                  <a:srgbClr val="262626"/>
                </a:solidFill>
                <a:latin typeface="Calibri" charset="0"/>
                <a:ea typeface="Calibri" charset="0"/>
                <a:cs typeface="Calibri" charset="0"/>
              </a:rPr>
              <a:t>  </a:t>
            </a:r>
            <a:r>
              <a:rPr lang="en-US" dirty="0">
                <a:solidFill>
                  <a:srgbClr val="754297"/>
                </a:solidFill>
                <a:latin typeface="Calibri" charset="0"/>
                <a:ea typeface="Calibri" charset="0"/>
                <a:cs typeface="Calibri" charset="0"/>
              </a:rPr>
              <a:t>constructor</a:t>
            </a:r>
            <a:r>
              <a:rPr lang="en-US" dirty="0">
                <a:solidFill>
                  <a:srgbClr val="262626"/>
                </a:solidFill>
                <a:latin typeface="Calibri" charset="0"/>
                <a:ea typeface="Calibri" charset="0"/>
                <a:cs typeface="Calibri" charset="0"/>
              </a:rPr>
              <a:t>(</a:t>
            </a:r>
            <a:r>
              <a:rPr lang="en-US" dirty="0" err="1">
                <a:solidFill>
                  <a:srgbClr val="262626"/>
                </a:solidFill>
                <a:latin typeface="Calibri" charset="0"/>
                <a:ea typeface="Calibri" charset="0"/>
                <a:cs typeface="Calibri" charset="0"/>
              </a:rPr>
              <a:t>bunType</a:t>
            </a:r>
            <a:r>
              <a:rPr lang="en-US" dirty="0">
                <a:solidFill>
                  <a:srgbClr val="262626"/>
                </a:solidFill>
                <a:latin typeface="Calibri" charset="0"/>
                <a:ea typeface="Calibri" charset="0"/>
                <a:cs typeface="Calibri" charset="0"/>
              </a:rPr>
              <a:t>: string, </a:t>
            </a:r>
            <a:r>
              <a:rPr lang="en-US" dirty="0" err="1">
                <a:solidFill>
                  <a:srgbClr val="262626"/>
                </a:solidFill>
                <a:latin typeface="Calibri" charset="0"/>
                <a:ea typeface="Calibri" charset="0"/>
                <a:cs typeface="Calibri" charset="0"/>
              </a:rPr>
              <a:t>pattyType</a:t>
            </a:r>
            <a:r>
              <a:rPr lang="en-US" dirty="0">
                <a:solidFill>
                  <a:srgbClr val="262626"/>
                </a:solidFill>
                <a:latin typeface="Calibri" charset="0"/>
                <a:ea typeface="Calibri" charset="0"/>
                <a:cs typeface="Calibri" charset="0"/>
              </a:rPr>
              <a:t>: string, toppings: string[]) {</a:t>
            </a:r>
          </a:p>
          <a:p>
            <a:r>
              <a:rPr lang="en-US" dirty="0">
                <a:solidFill>
                  <a:srgbClr val="262626"/>
                </a:solidFill>
                <a:latin typeface="Calibri" charset="0"/>
                <a:ea typeface="Calibri" charset="0"/>
                <a:cs typeface="Calibri" charset="0"/>
              </a:rPr>
              <a:t>    </a:t>
            </a:r>
            <a:r>
              <a:rPr lang="en-US" dirty="0" err="1">
                <a:solidFill>
                  <a:srgbClr val="754297"/>
                </a:solidFill>
                <a:latin typeface="Calibri" charset="0"/>
                <a:ea typeface="Calibri" charset="0"/>
                <a:cs typeface="Calibri" charset="0"/>
              </a:rPr>
              <a:t>this</a:t>
            </a:r>
            <a:r>
              <a:rPr lang="en-US" dirty="0" err="1">
                <a:solidFill>
                  <a:srgbClr val="262626"/>
                </a:solidFill>
                <a:latin typeface="Calibri" charset="0"/>
                <a:ea typeface="Calibri" charset="0"/>
                <a:cs typeface="Calibri" charset="0"/>
              </a:rPr>
              <a:t>.bun</a:t>
            </a:r>
            <a:r>
              <a:rPr lang="en-US" dirty="0">
                <a:solidFill>
                  <a:srgbClr val="262626"/>
                </a:solidFill>
                <a:latin typeface="Calibri" charset="0"/>
                <a:ea typeface="Calibri" charset="0"/>
                <a:cs typeface="Calibri" charset="0"/>
              </a:rPr>
              <a:t> = </a:t>
            </a:r>
            <a:r>
              <a:rPr lang="en-US" dirty="0">
                <a:solidFill>
                  <a:srgbClr val="754297"/>
                </a:solidFill>
                <a:latin typeface="Calibri" charset="0"/>
                <a:ea typeface="Calibri" charset="0"/>
                <a:cs typeface="Calibri" charset="0"/>
              </a:rPr>
              <a:t>new</a:t>
            </a:r>
            <a:r>
              <a:rPr lang="en-US" dirty="0">
                <a:solidFill>
                  <a:srgbClr val="262626"/>
                </a:solidFill>
                <a:latin typeface="Calibri" charset="0"/>
                <a:ea typeface="Calibri" charset="0"/>
                <a:cs typeface="Calibri" charset="0"/>
              </a:rPr>
              <a:t> Bun(</a:t>
            </a:r>
            <a:r>
              <a:rPr lang="en-US" dirty="0" err="1">
                <a:solidFill>
                  <a:srgbClr val="262626"/>
                </a:solidFill>
                <a:latin typeface="Calibri" charset="0"/>
                <a:ea typeface="Calibri" charset="0"/>
                <a:cs typeface="Calibri" charset="0"/>
              </a:rPr>
              <a:t>bunType</a:t>
            </a:r>
            <a:r>
              <a:rPr lang="en-US" dirty="0">
                <a:solidFill>
                  <a:srgbClr val="262626"/>
                </a:solidFill>
                <a:latin typeface="Calibri" charset="0"/>
                <a:ea typeface="Calibri" charset="0"/>
                <a:cs typeface="Calibri" charset="0"/>
              </a:rPr>
              <a:t>,””);</a:t>
            </a:r>
          </a:p>
          <a:p>
            <a:r>
              <a:rPr lang="en-US" dirty="0">
                <a:solidFill>
                  <a:srgbClr val="262626"/>
                </a:solidFill>
                <a:latin typeface="Calibri" charset="0"/>
                <a:ea typeface="Calibri" charset="0"/>
                <a:cs typeface="Calibri" charset="0"/>
              </a:rPr>
              <a:t>    </a:t>
            </a:r>
            <a:r>
              <a:rPr lang="en-US" dirty="0" err="1">
                <a:solidFill>
                  <a:srgbClr val="754297"/>
                </a:solidFill>
                <a:latin typeface="Calibri" charset="0"/>
                <a:ea typeface="Calibri" charset="0"/>
                <a:cs typeface="Calibri" charset="0"/>
              </a:rPr>
              <a:t>this</a:t>
            </a:r>
            <a:r>
              <a:rPr lang="en-US" dirty="0" err="1">
                <a:solidFill>
                  <a:srgbClr val="262626"/>
                </a:solidFill>
                <a:latin typeface="Calibri" charset="0"/>
                <a:ea typeface="Calibri" charset="0"/>
                <a:cs typeface="Calibri" charset="0"/>
              </a:rPr>
              <a:t>.patty</a:t>
            </a:r>
            <a:r>
              <a:rPr lang="en-US" dirty="0">
                <a:solidFill>
                  <a:srgbClr val="262626"/>
                </a:solidFill>
                <a:latin typeface="Calibri" charset="0"/>
                <a:ea typeface="Calibri" charset="0"/>
                <a:cs typeface="Calibri" charset="0"/>
              </a:rPr>
              <a:t> = </a:t>
            </a:r>
            <a:r>
              <a:rPr lang="en-US" dirty="0">
                <a:solidFill>
                  <a:srgbClr val="754297"/>
                </a:solidFill>
                <a:latin typeface="Calibri" charset="0"/>
                <a:ea typeface="Calibri" charset="0"/>
                <a:cs typeface="Calibri" charset="0"/>
              </a:rPr>
              <a:t>new</a:t>
            </a:r>
            <a:r>
              <a:rPr lang="en-US" dirty="0">
                <a:solidFill>
                  <a:srgbClr val="262626"/>
                </a:solidFill>
                <a:latin typeface="Calibri" charset="0"/>
                <a:ea typeface="Calibri" charset="0"/>
                <a:cs typeface="Calibri" charset="0"/>
              </a:rPr>
              <a:t> Patty(</a:t>
            </a:r>
            <a:r>
              <a:rPr lang="en-US" dirty="0" err="1">
                <a:solidFill>
                  <a:srgbClr val="262626"/>
                </a:solidFill>
                <a:latin typeface="Calibri" charset="0"/>
                <a:ea typeface="Calibri" charset="0"/>
                <a:cs typeface="Calibri" charset="0"/>
              </a:rPr>
              <a:t>pattyType</a:t>
            </a:r>
            <a:r>
              <a:rPr lang="en-US" dirty="0">
                <a:solidFill>
                  <a:srgbClr val="262626"/>
                </a:solidFill>
                <a:latin typeface="Calibri" charset="0"/>
                <a:ea typeface="Calibri" charset="0"/>
                <a:cs typeface="Calibri" charset="0"/>
              </a:rPr>
              <a:t>);</a:t>
            </a:r>
          </a:p>
          <a:p>
            <a:r>
              <a:rPr lang="en-US" dirty="0">
                <a:solidFill>
                  <a:srgbClr val="262626"/>
                </a:solidFill>
                <a:latin typeface="Calibri" charset="0"/>
                <a:ea typeface="Calibri" charset="0"/>
                <a:cs typeface="Calibri" charset="0"/>
              </a:rPr>
              <a:t>    </a:t>
            </a:r>
            <a:r>
              <a:rPr lang="en-US" dirty="0" err="1">
                <a:solidFill>
                  <a:srgbClr val="754297"/>
                </a:solidFill>
                <a:latin typeface="Calibri" charset="0"/>
                <a:ea typeface="Calibri" charset="0"/>
                <a:cs typeface="Calibri" charset="0"/>
              </a:rPr>
              <a:t>this</a:t>
            </a:r>
            <a:r>
              <a:rPr lang="en-US" dirty="0" err="1">
                <a:solidFill>
                  <a:srgbClr val="262626"/>
                </a:solidFill>
                <a:latin typeface="Calibri" charset="0"/>
                <a:ea typeface="Calibri" charset="0"/>
                <a:cs typeface="Calibri" charset="0"/>
              </a:rPr>
              <a:t>.toppings</a:t>
            </a:r>
            <a:r>
              <a:rPr lang="en-US" dirty="0">
                <a:solidFill>
                  <a:srgbClr val="262626"/>
                </a:solidFill>
                <a:latin typeface="Calibri" charset="0"/>
                <a:ea typeface="Calibri" charset="0"/>
                <a:cs typeface="Calibri" charset="0"/>
              </a:rPr>
              <a:t> = </a:t>
            </a:r>
            <a:r>
              <a:rPr lang="en-US" dirty="0">
                <a:solidFill>
                  <a:srgbClr val="754297"/>
                </a:solidFill>
                <a:latin typeface="Calibri" charset="0"/>
                <a:ea typeface="Calibri" charset="0"/>
                <a:cs typeface="Calibri" charset="0"/>
              </a:rPr>
              <a:t>new</a:t>
            </a:r>
            <a:r>
              <a:rPr lang="en-US" dirty="0">
                <a:solidFill>
                  <a:srgbClr val="262626"/>
                </a:solidFill>
                <a:latin typeface="Calibri" charset="0"/>
                <a:ea typeface="Calibri" charset="0"/>
                <a:cs typeface="Calibri" charset="0"/>
              </a:rPr>
              <a:t> Toppings(toppings);</a:t>
            </a:r>
          </a:p>
          <a:p>
            <a:r>
              <a:rPr lang="de-DE" dirty="0">
                <a:solidFill>
                  <a:srgbClr val="262626"/>
                </a:solidFill>
                <a:latin typeface="Calibri" charset="0"/>
                <a:ea typeface="Calibri" charset="0"/>
                <a:cs typeface="Calibri" charset="0"/>
              </a:rPr>
              <a:t>  }</a:t>
            </a:r>
          </a:p>
          <a:p>
            <a:r>
              <a:rPr lang="de-DE" dirty="0">
                <a:solidFill>
                  <a:srgbClr val="262626"/>
                </a:solidFill>
                <a:latin typeface="Calibri" charset="0"/>
                <a:ea typeface="Calibri" charset="0"/>
                <a:cs typeface="Calibri" charset="0"/>
              </a:rPr>
              <a:t>}</a:t>
            </a:r>
          </a:p>
          <a:p>
            <a:endParaRPr lang="de-DE" dirty="0">
              <a:solidFill>
                <a:srgbClr val="262626"/>
              </a:solidFill>
              <a:latin typeface="Calibri" charset="0"/>
              <a:ea typeface="Calibri" charset="0"/>
              <a:cs typeface="Calibri" charset="0"/>
            </a:endParaRPr>
          </a:p>
          <a:p>
            <a:r>
              <a:rPr lang="en-US" dirty="0"/>
              <a:t>This is a little different, and it's more flexible in some ways, but it is still quite brittle. What would happen if the Patty constructor changed to allow for new features?</a:t>
            </a:r>
          </a:p>
          <a:p>
            <a:r>
              <a:rPr lang="en-US" dirty="0"/>
              <a:t>The whole Hamburger class would have to be updated.</a:t>
            </a:r>
            <a:endParaRPr lang="en-US" dirty="0">
              <a:latin typeface="Calibri" charset="0"/>
              <a:ea typeface="Calibri" charset="0"/>
              <a:cs typeface="Calibri" charset="0"/>
            </a:endParaRPr>
          </a:p>
        </p:txBody>
      </p:sp>
      <p:sp>
        <p:nvSpPr>
          <p:cNvPr id="5" name="TextBox 4"/>
          <p:cNvSpPr txBox="1"/>
          <p:nvPr/>
        </p:nvSpPr>
        <p:spPr>
          <a:xfrm>
            <a:off x="4572000" y="1052736"/>
            <a:ext cx="4392488" cy="5355312"/>
          </a:xfrm>
          <a:prstGeom prst="rect">
            <a:avLst/>
          </a:prstGeom>
          <a:noFill/>
          <a:ln>
            <a:solidFill>
              <a:schemeClr val="accent1"/>
            </a:solidFill>
          </a:ln>
        </p:spPr>
        <p:txBody>
          <a:bodyPr wrap="square" rtlCol="0">
            <a:spAutoFit/>
          </a:bodyPr>
          <a:lstStyle/>
          <a:p>
            <a:r>
              <a:rPr lang="en-US" dirty="0"/>
              <a:t>Also what happens during testing? How can Bun, Patty and Toppings be effectively mocked?</a:t>
            </a:r>
          </a:p>
          <a:p>
            <a:endParaRPr lang="en-US" dirty="0"/>
          </a:p>
          <a:p>
            <a:r>
              <a:rPr lang="en-US" dirty="0"/>
              <a:t>Taking those concerns into consideration, the class could be rewritten as:</a:t>
            </a:r>
          </a:p>
          <a:p>
            <a:endParaRPr lang="en-US" dirty="0"/>
          </a:p>
          <a:p>
            <a:r>
              <a:rPr lang="en-US" dirty="0">
                <a:solidFill>
                  <a:srgbClr val="754297"/>
                </a:solidFill>
                <a:latin typeface="Calibri" charset="0"/>
                <a:ea typeface="Calibri" charset="0"/>
                <a:cs typeface="Calibri" charset="0"/>
              </a:rPr>
              <a:t>class</a:t>
            </a:r>
            <a:r>
              <a:rPr lang="en-US" dirty="0"/>
              <a:t> Hamburger {</a:t>
            </a:r>
          </a:p>
          <a:p>
            <a:r>
              <a:rPr lang="en-US" dirty="0"/>
              <a:t>  </a:t>
            </a:r>
            <a:r>
              <a:rPr lang="en-US" dirty="0">
                <a:solidFill>
                  <a:srgbClr val="754297"/>
                </a:solidFill>
                <a:latin typeface="Calibri" charset="0"/>
                <a:ea typeface="Calibri" charset="0"/>
                <a:cs typeface="Calibri" charset="0"/>
              </a:rPr>
              <a:t>private</a:t>
            </a:r>
            <a:r>
              <a:rPr lang="en-US" dirty="0"/>
              <a:t> bun: Bun;</a:t>
            </a:r>
          </a:p>
          <a:p>
            <a:r>
              <a:rPr lang="en-US" dirty="0"/>
              <a:t>  </a:t>
            </a:r>
            <a:r>
              <a:rPr lang="en-US" dirty="0">
                <a:solidFill>
                  <a:srgbClr val="754297"/>
                </a:solidFill>
                <a:latin typeface="Calibri" charset="0"/>
                <a:ea typeface="Calibri" charset="0"/>
                <a:cs typeface="Calibri" charset="0"/>
              </a:rPr>
              <a:t>private</a:t>
            </a:r>
            <a:r>
              <a:rPr lang="en-US" dirty="0"/>
              <a:t> patty: Patty;</a:t>
            </a:r>
          </a:p>
          <a:p>
            <a:r>
              <a:rPr lang="en-US" dirty="0"/>
              <a:t>  </a:t>
            </a:r>
            <a:r>
              <a:rPr lang="en-US" dirty="0">
                <a:solidFill>
                  <a:srgbClr val="754297"/>
                </a:solidFill>
                <a:latin typeface="Calibri" charset="0"/>
                <a:ea typeface="Calibri" charset="0"/>
                <a:cs typeface="Calibri" charset="0"/>
              </a:rPr>
              <a:t>private</a:t>
            </a:r>
            <a:r>
              <a:rPr lang="en-US" dirty="0"/>
              <a:t> toppings: Toppings;</a:t>
            </a:r>
          </a:p>
          <a:p>
            <a:endParaRPr lang="en-US" dirty="0"/>
          </a:p>
          <a:p>
            <a:r>
              <a:rPr lang="en-US" dirty="0"/>
              <a:t>  constructor(bun: Bun, patty: Patty, toppings: Toppings) {</a:t>
            </a:r>
          </a:p>
          <a:p>
            <a:r>
              <a:rPr lang="en-US" dirty="0"/>
              <a:t>    </a:t>
            </a:r>
            <a:r>
              <a:rPr lang="en-US" dirty="0" err="1">
                <a:solidFill>
                  <a:srgbClr val="754297"/>
                </a:solidFill>
                <a:latin typeface="Calibri" charset="0"/>
                <a:ea typeface="Calibri" charset="0"/>
                <a:cs typeface="Calibri" charset="0"/>
              </a:rPr>
              <a:t>this.</a:t>
            </a:r>
            <a:r>
              <a:rPr lang="en-US" dirty="0" err="1">
                <a:latin typeface="Calibri" charset="0"/>
                <a:ea typeface="Calibri" charset="0"/>
                <a:cs typeface="Calibri" charset="0"/>
              </a:rPr>
              <a:t>bun</a:t>
            </a:r>
            <a:r>
              <a:rPr lang="en-US" dirty="0"/>
              <a:t> = bun;</a:t>
            </a:r>
          </a:p>
          <a:p>
            <a:r>
              <a:rPr lang="en-US" dirty="0"/>
              <a:t>    </a:t>
            </a:r>
            <a:r>
              <a:rPr lang="en-US" dirty="0" err="1">
                <a:solidFill>
                  <a:srgbClr val="754297"/>
                </a:solidFill>
                <a:latin typeface="Calibri" charset="0"/>
                <a:ea typeface="Calibri" charset="0"/>
                <a:cs typeface="Calibri" charset="0"/>
              </a:rPr>
              <a:t>this.</a:t>
            </a:r>
            <a:r>
              <a:rPr lang="en-US" dirty="0" err="1">
                <a:latin typeface="Calibri" charset="0"/>
                <a:ea typeface="Calibri" charset="0"/>
                <a:cs typeface="Calibri" charset="0"/>
              </a:rPr>
              <a:t>patty</a:t>
            </a:r>
            <a:r>
              <a:rPr lang="en-US" dirty="0"/>
              <a:t> = patty;</a:t>
            </a:r>
          </a:p>
          <a:p>
            <a:r>
              <a:rPr lang="en-US" dirty="0"/>
              <a:t>    </a:t>
            </a:r>
            <a:r>
              <a:rPr lang="en-US" dirty="0" err="1">
                <a:solidFill>
                  <a:srgbClr val="754297"/>
                </a:solidFill>
                <a:latin typeface="Calibri" charset="0"/>
                <a:ea typeface="Calibri" charset="0"/>
                <a:cs typeface="Calibri" charset="0"/>
              </a:rPr>
              <a:t>this.</a:t>
            </a:r>
            <a:r>
              <a:rPr lang="en-US" dirty="0" err="1">
                <a:latin typeface="Calibri" charset="0"/>
                <a:ea typeface="Calibri" charset="0"/>
                <a:cs typeface="Calibri" charset="0"/>
              </a:rPr>
              <a:t>toppings</a:t>
            </a:r>
            <a:r>
              <a:rPr lang="en-US" dirty="0"/>
              <a:t> = toppings;</a:t>
            </a:r>
          </a:p>
          <a:p>
            <a:r>
              <a:rPr lang="de-DE" dirty="0"/>
              <a:t>  }</a:t>
            </a:r>
          </a:p>
          <a:p>
            <a:r>
              <a:rPr lang="de-DE" dirty="0"/>
              <a:t>}</a:t>
            </a:r>
          </a:p>
        </p:txBody>
      </p:sp>
    </p:spTree>
    <p:extLst>
      <p:ext uri="{BB962C8B-B14F-4D97-AF65-F5344CB8AC3E}">
        <p14:creationId xmlns:p14="http://schemas.microsoft.com/office/powerpoint/2010/main" val="2831915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2555776" y="2708920"/>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Angular History</a:t>
            </a:r>
          </a:p>
        </p:txBody>
      </p:sp>
    </p:spTree>
    <p:extLst>
      <p:ext uri="{BB962C8B-B14F-4D97-AF65-F5344CB8AC3E}">
        <p14:creationId xmlns:p14="http://schemas.microsoft.com/office/powerpoint/2010/main" val="2174739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a:spLocks noGrp="1"/>
          </p:cNvSpPr>
          <p:nvPr>
            <p:ph type="body" sz="quarter" idx="10"/>
          </p:nvPr>
        </p:nvSpPr>
        <p:spPr>
          <a:xfrm>
            <a:off x="1215798" y="1707164"/>
            <a:ext cx="6421860" cy="3074858"/>
          </a:xfrm>
        </p:spPr>
        <p:txBody>
          <a:bodyPr>
            <a:noAutofit/>
          </a:bodyPr>
          <a:lstStyle/>
          <a:p>
            <a:pPr marL="214313" indent="-214313" eaLnBrk="0" fontAlgn="base" hangingPunct="0">
              <a:spcBef>
                <a:spcPct val="0"/>
              </a:spcBef>
              <a:spcAft>
                <a:spcPct val="0"/>
              </a:spcAft>
            </a:pPr>
            <a:endParaRPr lang="en-IN" sz="1650" dirty="0"/>
          </a:p>
          <a:p>
            <a:pPr marL="214313" indent="-214313" eaLnBrk="0" fontAlgn="base" hangingPunct="0">
              <a:spcBef>
                <a:spcPct val="0"/>
              </a:spcBef>
              <a:spcAft>
                <a:spcPct val="0"/>
              </a:spcAft>
              <a:buFont typeface="Arial" charset="0"/>
              <a:buChar char="•"/>
            </a:pPr>
            <a:r>
              <a:rPr lang="en-IN" sz="1650" dirty="0"/>
              <a:t>Released in 2016</a:t>
            </a:r>
          </a:p>
          <a:p>
            <a:pPr marL="214313" indent="-214313" eaLnBrk="0" fontAlgn="base" hangingPunct="0">
              <a:spcBef>
                <a:spcPct val="0"/>
              </a:spcBef>
              <a:spcAft>
                <a:spcPct val="0"/>
              </a:spcAft>
              <a:buFont typeface="Arial" charset="0"/>
              <a:buChar char="•"/>
            </a:pPr>
            <a:r>
              <a:rPr lang="en-IN" sz="1650" dirty="0"/>
              <a:t>Complete rewrite of Angular 1</a:t>
            </a:r>
          </a:p>
          <a:p>
            <a:pPr marL="214313" indent="-214313" eaLnBrk="0" fontAlgn="base" hangingPunct="0">
              <a:spcBef>
                <a:spcPct val="0"/>
              </a:spcBef>
              <a:spcAft>
                <a:spcPct val="0"/>
              </a:spcAft>
              <a:buFont typeface="Arial" charset="0"/>
              <a:buChar char="•"/>
            </a:pPr>
            <a:r>
              <a:rPr lang="en-IN" sz="1650" dirty="0"/>
              <a:t>Written entirely in typescript</a:t>
            </a:r>
          </a:p>
          <a:p>
            <a:pPr marL="214313" indent="-214313" eaLnBrk="0" fontAlgn="base" hangingPunct="0">
              <a:spcBef>
                <a:spcPct val="0"/>
              </a:spcBef>
              <a:spcAft>
                <a:spcPct val="0"/>
              </a:spcAft>
              <a:buFont typeface="Arial" charset="0"/>
              <a:buChar char="•"/>
            </a:pPr>
            <a:r>
              <a:rPr lang="en-IN" sz="1650" dirty="0"/>
              <a:t>Component-based instead of Controller</a:t>
            </a:r>
          </a:p>
          <a:p>
            <a:pPr marL="214313" indent="-214313" eaLnBrk="0" fontAlgn="base" hangingPunct="0">
              <a:spcBef>
                <a:spcPct val="0"/>
              </a:spcBef>
              <a:spcAft>
                <a:spcPct val="0"/>
              </a:spcAft>
              <a:buFont typeface="Arial" charset="0"/>
              <a:buChar char="•"/>
            </a:pPr>
            <a:r>
              <a:rPr lang="en-IN" sz="1650" dirty="0"/>
              <a:t>ES6 and typescript supported</a:t>
            </a:r>
          </a:p>
          <a:p>
            <a:pPr marL="214313" indent="-214313" eaLnBrk="0" fontAlgn="base" hangingPunct="0">
              <a:spcBef>
                <a:spcPct val="0"/>
              </a:spcBef>
              <a:spcAft>
                <a:spcPct val="0"/>
              </a:spcAft>
              <a:buFont typeface="Arial" charset="0"/>
              <a:buChar char="•"/>
            </a:pPr>
            <a:r>
              <a:rPr lang="en-IN" sz="1650" dirty="0"/>
              <a:t>More testable as component-based</a:t>
            </a:r>
          </a:p>
          <a:p>
            <a:pPr marL="214313" indent="-214313" eaLnBrk="0" fontAlgn="base" hangingPunct="0">
              <a:spcBef>
                <a:spcPct val="0"/>
              </a:spcBef>
              <a:spcAft>
                <a:spcPct val="0"/>
              </a:spcAft>
              <a:buFont typeface="Arial" charset="0"/>
              <a:buChar char="•"/>
            </a:pPr>
            <a:r>
              <a:rPr lang="en-IN" sz="1650" dirty="0"/>
              <a:t>Support for Mobile/Low-end devices</a:t>
            </a:r>
          </a:p>
          <a:p>
            <a:pPr marL="214313" indent="-214313" eaLnBrk="0" fontAlgn="base" hangingPunct="0">
              <a:spcBef>
                <a:spcPct val="0"/>
              </a:spcBef>
              <a:spcAft>
                <a:spcPct val="0"/>
              </a:spcAft>
              <a:buFont typeface="Arial" charset="0"/>
              <a:buChar char="•"/>
            </a:pPr>
            <a:r>
              <a:rPr lang="en-IN" sz="1650" dirty="0"/>
              <a:t>Up to typescript 1.8 is supported</a:t>
            </a:r>
          </a:p>
        </p:txBody>
      </p:sp>
      <p:sp>
        <p:nvSpPr>
          <p:cNvPr id="6" name="Title 1"/>
          <p:cNvSpPr>
            <a:spLocks noGrp="1"/>
          </p:cNvSpPr>
          <p:nvPr>
            <p:ph type="title"/>
          </p:nvPr>
        </p:nvSpPr>
        <p:spPr>
          <a:xfrm>
            <a:off x="467544" y="476672"/>
            <a:ext cx="3079254" cy="842539"/>
          </a:xfrm>
        </p:spPr>
        <p:txBody>
          <a:bodyPr>
            <a:noAutofit/>
          </a:bodyPr>
          <a:lstStyle/>
          <a:p>
            <a:pPr algn="ctr"/>
            <a:r>
              <a:rPr lang="en-US" sz="4500" dirty="0"/>
              <a:t>Angular</a:t>
            </a:r>
            <a:r>
              <a:rPr lang="en-US" sz="4500" dirty="0">
                <a:solidFill>
                  <a:schemeClr val="tx2"/>
                </a:solidFill>
              </a:rPr>
              <a:t> 2</a:t>
            </a:r>
          </a:p>
        </p:txBody>
      </p:sp>
    </p:spTree>
    <p:extLst>
      <p:ext uri="{BB962C8B-B14F-4D97-AF65-F5344CB8AC3E}">
        <p14:creationId xmlns:p14="http://schemas.microsoft.com/office/powerpoint/2010/main" val="1118823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 calcmode="lin" valueType="num">
                                      <p:cBhvr additive="base">
                                        <p:cTn id="7"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2" end="2"/>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 calcmode="lin" valueType="num">
                                      <p:cBhvr additive="base">
                                        <p:cTn id="19"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anim calcmode="lin" valueType="num">
                                      <p:cBhvr additive="base">
                                        <p:cTn id="25" dur="500"/>
                                        <p:tgtEl>
                                          <p:spTgt spid="4">
                                            <p:txEl>
                                              <p:pRg st="4" end="4"/>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anim calcmode="lin" valueType="num">
                                      <p:cBhvr additive="base">
                                        <p:cTn id="31" dur="500"/>
                                        <p:tgtEl>
                                          <p:spTgt spid="4">
                                            <p:txEl>
                                              <p:pRg st="5" end="5"/>
                                            </p:txEl>
                                          </p:spTgt>
                                        </p:tgtEl>
                                        <p:attrNameLst>
                                          <p:attrName>ppt_y</p:attrName>
                                        </p:attrNameLst>
                                      </p:cBhvr>
                                      <p:tavLst>
                                        <p:tav tm="0">
                                          <p:val>
                                            <p:strVal val="#ppt_y+#ppt_h*1.125000"/>
                                          </p:val>
                                        </p:tav>
                                        <p:tav tm="100000">
                                          <p:val>
                                            <p:strVal val="#ppt_y"/>
                                          </p:val>
                                        </p:tav>
                                      </p:tavLst>
                                    </p:anim>
                                    <p:animEffect transition="in" filter="wipe(up)">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 calcmode="lin" valueType="num">
                                      <p:cBhvr additive="base">
                                        <p:cTn id="37" dur="500"/>
                                        <p:tgtEl>
                                          <p:spTgt spid="4">
                                            <p:txEl>
                                              <p:pRg st="6" end="6"/>
                                            </p:txEl>
                                          </p:spTgt>
                                        </p:tgtEl>
                                        <p:attrNameLst>
                                          <p:attrName>ppt_y</p:attrName>
                                        </p:attrNameLst>
                                      </p:cBhvr>
                                      <p:tavLst>
                                        <p:tav tm="0">
                                          <p:val>
                                            <p:strVal val="#ppt_y+#ppt_h*1.125000"/>
                                          </p:val>
                                        </p:tav>
                                        <p:tav tm="100000">
                                          <p:val>
                                            <p:strVal val="#ppt_y"/>
                                          </p:val>
                                        </p:tav>
                                      </p:tavLst>
                                    </p:anim>
                                    <p:animEffect transition="in" filter="wipe(up)">
                                      <p:cBhvr>
                                        <p:cTn id="38" dur="500"/>
                                        <p:tgtEl>
                                          <p:spTgt spid="4">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4">
                                            <p:txEl>
                                              <p:pRg st="7" end="7"/>
                                            </p:txEl>
                                          </p:spTgt>
                                        </p:tgtEl>
                                        <p:attrNameLst>
                                          <p:attrName>style.visibility</p:attrName>
                                        </p:attrNameLst>
                                      </p:cBhvr>
                                      <p:to>
                                        <p:strVal val="visible"/>
                                      </p:to>
                                    </p:set>
                                    <p:anim calcmode="lin" valueType="num">
                                      <p:cBhvr additive="base">
                                        <p:cTn id="43" dur="500"/>
                                        <p:tgtEl>
                                          <p:spTgt spid="4">
                                            <p:txEl>
                                              <p:pRg st="7" end="7"/>
                                            </p:txEl>
                                          </p:spTgt>
                                        </p:tgtEl>
                                        <p:attrNameLst>
                                          <p:attrName>ppt_y</p:attrName>
                                        </p:attrNameLst>
                                      </p:cBhvr>
                                      <p:tavLst>
                                        <p:tav tm="0">
                                          <p:val>
                                            <p:strVal val="#ppt_y+#ppt_h*1.125000"/>
                                          </p:val>
                                        </p:tav>
                                        <p:tav tm="100000">
                                          <p:val>
                                            <p:strVal val="#ppt_y"/>
                                          </p:val>
                                        </p:tav>
                                      </p:tavLst>
                                    </p:anim>
                                    <p:animEffect transition="in" filter="wipe(up)">
                                      <p:cBhvr>
                                        <p:cTn id="44" dur="500"/>
                                        <p:tgtEl>
                                          <p:spTgt spid="4">
                                            <p:txEl>
                                              <p:pRg st="7" end="7"/>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nodeType="clickEffect">
                                  <p:stCondLst>
                                    <p:cond delay="0"/>
                                  </p:stCondLst>
                                  <p:childTnLst>
                                    <p:set>
                                      <p:cBhvr>
                                        <p:cTn id="48" dur="1" fill="hold">
                                          <p:stCondLst>
                                            <p:cond delay="0"/>
                                          </p:stCondLst>
                                        </p:cTn>
                                        <p:tgtEl>
                                          <p:spTgt spid="4">
                                            <p:txEl>
                                              <p:pRg st="8" end="8"/>
                                            </p:txEl>
                                          </p:spTgt>
                                        </p:tgtEl>
                                        <p:attrNameLst>
                                          <p:attrName>style.visibility</p:attrName>
                                        </p:attrNameLst>
                                      </p:cBhvr>
                                      <p:to>
                                        <p:strVal val="visible"/>
                                      </p:to>
                                    </p:set>
                                    <p:anim calcmode="lin" valueType="num">
                                      <p:cBhvr additive="base">
                                        <p:cTn id="49" dur="500"/>
                                        <p:tgtEl>
                                          <p:spTgt spid="4">
                                            <p:txEl>
                                              <p:pRg st="8" end="8"/>
                                            </p:txEl>
                                          </p:spTgt>
                                        </p:tgtEl>
                                        <p:attrNameLst>
                                          <p:attrName>ppt_y</p:attrName>
                                        </p:attrNameLst>
                                      </p:cBhvr>
                                      <p:tavLst>
                                        <p:tav tm="0">
                                          <p:val>
                                            <p:strVal val="#ppt_y+#ppt_h*1.125000"/>
                                          </p:val>
                                        </p:tav>
                                        <p:tav tm="100000">
                                          <p:val>
                                            <p:strVal val="#ppt_y"/>
                                          </p:val>
                                        </p:tav>
                                      </p:tavLst>
                                    </p:anim>
                                    <p:animEffect transition="in" filter="wipe(up)">
                                      <p:cBhvr>
                                        <p:cTn id="50"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a:spLocks noGrp="1"/>
          </p:cNvSpPr>
          <p:nvPr>
            <p:ph type="body" sz="quarter" idx="10"/>
          </p:nvPr>
        </p:nvSpPr>
        <p:spPr>
          <a:xfrm>
            <a:off x="979261" y="2002405"/>
            <a:ext cx="7412148" cy="3074858"/>
          </a:xfrm>
        </p:spPr>
        <p:txBody>
          <a:bodyPr>
            <a:noAutofit/>
          </a:bodyPr>
          <a:lstStyle/>
          <a:p>
            <a:pPr marL="214313" indent="-214313" eaLnBrk="0" fontAlgn="base" hangingPunct="0">
              <a:spcBef>
                <a:spcPct val="0"/>
              </a:spcBef>
              <a:spcAft>
                <a:spcPct val="0"/>
              </a:spcAft>
              <a:buFont typeface="Arial" pitchFamily="34" charset="0"/>
              <a:buChar char="•"/>
            </a:pPr>
            <a:r>
              <a:rPr lang="en-IN" sz="1650" dirty="0"/>
              <a:t>Why we don’t have Angular 3?</a:t>
            </a:r>
          </a:p>
          <a:p>
            <a:pPr marL="557213" lvl="1" indent="-214313" eaLnBrk="0" fontAlgn="base" hangingPunct="0">
              <a:spcBef>
                <a:spcPct val="0"/>
              </a:spcBef>
              <a:spcAft>
                <a:spcPct val="0"/>
              </a:spcAft>
              <a:buFont typeface="Wingdings" pitchFamily="2" charset="2"/>
              <a:buChar char="Ø"/>
            </a:pPr>
            <a:r>
              <a:rPr lang="en-IN" sz="1650" dirty="0"/>
              <a:t>Angular is being developed in a Mono-Repo it means a single repo for everything. @angular/core, @angular/compiler, @angular/router etc are in the same repo and may have their own versions.</a:t>
            </a:r>
          </a:p>
          <a:p>
            <a:pPr marL="557213" lvl="1" indent="-214313" eaLnBrk="0" fontAlgn="base" hangingPunct="0">
              <a:spcBef>
                <a:spcPct val="0"/>
              </a:spcBef>
              <a:spcAft>
                <a:spcPct val="0"/>
              </a:spcAft>
              <a:buFont typeface="Wingdings" pitchFamily="2" charset="2"/>
              <a:buChar char="Ø"/>
            </a:pPr>
            <a:r>
              <a:rPr lang="en-IN" sz="1650" dirty="0"/>
              <a:t>The angular router was already in v3 and releasing angular 3 with router 4 will create confusion</a:t>
            </a:r>
          </a:p>
          <a:p>
            <a:pPr marL="557213" lvl="1" indent="-214313" eaLnBrk="0" fontAlgn="base" hangingPunct="0">
              <a:spcBef>
                <a:spcPct val="0"/>
              </a:spcBef>
              <a:spcAft>
                <a:spcPct val="0"/>
              </a:spcAft>
              <a:buFont typeface="Wingdings" pitchFamily="2" charset="2"/>
              <a:buChar char="Ø"/>
            </a:pPr>
            <a:r>
              <a:rPr lang="en-IN" sz="1650" dirty="0"/>
              <a:t>To avoid this confusion they decided to skip the version 3 and release with version 4.0.0 so that every major dependency in the Mono-Repo are on the right track.</a:t>
            </a:r>
          </a:p>
        </p:txBody>
      </p:sp>
      <p:sp>
        <p:nvSpPr>
          <p:cNvPr id="3" name="Title 1"/>
          <p:cNvSpPr>
            <a:spLocks noGrp="1"/>
          </p:cNvSpPr>
          <p:nvPr>
            <p:ph type="title"/>
          </p:nvPr>
        </p:nvSpPr>
        <p:spPr>
          <a:xfrm>
            <a:off x="323528" y="620688"/>
            <a:ext cx="2952328" cy="720080"/>
          </a:xfrm>
        </p:spPr>
        <p:txBody>
          <a:bodyPr>
            <a:noAutofit/>
          </a:bodyPr>
          <a:lstStyle/>
          <a:p>
            <a:pPr algn="ctr"/>
            <a:r>
              <a:rPr lang="en-US" sz="4500" dirty="0"/>
              <a:t>Angular 3</a:t>
            </a:r>
          </a:p>
        </p:txBody>
      </p:sp>
    </p:spTree>
    <p:extLst>
      <p:ext uri="{BB962C8B-B14F-4D97-AF65-F5344CB8AC3E}">
        <p14:creationId xmlns:p14="http://schemas.microsoft.com/office/powerpoint/2010/main" val="662729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a:spLocks noGrp="1"/>
          </p:cNvSpPr>
          <p:nvPr>
            <p:ph type="body" sz="quarter" idx="10"/>
          </p:nvPr>
        </p:nvSpPr>
        <p:spPr>
          <a:xfrm>
            <a:off x="907609" y="1962570"/>
            <a:ext cx="7564319" cy="3074858"/>
          </a:xfrm>
        </p:spPr>
        <p:txBody>
          <a:bodyPr>
            <a:noAutofit/>
          </a:bodyPr>
          <a:lstStyle/>
          <a:p>
            <a:pPr marL="214313" indent="-214313" eaLnBrk="0" fontAlgn="base" hangingPunct="0">
              <a:spcBef>
                <a:spcPct val="0"/>
              </a:spcBef>
              <a:spcAft>
                <a:spcPct val="0"/>
              </a:spcAft>
              <a:buFont typeface="Arial" charset="0"/>
              <a:buChar char="•"/>
            </a:pPr>
            <a:r>
              <a:rPr lang="en-IN" sz="1650" dirty="0"/>
              <a:t>Released in 2017</a:t>
            </a:r>
          </a:p>
          <a:p>
            <a:pPr marL="214313" indent="-214313" eaLnBrk="0" fontAlgn="base" hangingPunct="0">
              <a:spcBef>
                <a:spcPct val="0"/>
              </a:spcBef>
              <a:spcAft>
                <a:spcPct val="0"/>
              </a:spcAft>
              <a:buFont typeface="Arial" charset="0"/>
              <a:buChar char="•"/>
            </a:pPr>
            <a:r>
              <a:rPr lang="en-IN" sz="1650" dirty="0"/>
              <a:t>Changes in core library</a:t>
            </a:r>
          </a:p>
          <a:p>
            <a:pPr marL="214313" indent="-214313" eaLnBrk="0" fontAlgn="base" hangingPunct="0">
              <a:spcBef>
                <a:spcPct val="0"/>
              </a:spcBef>
              <a:spcAft>
                <a:spcPct val="0"/>
              </a:spcAft>
              <a:buFont typeface="Arial" charset="0"/>
              <a:buChar char="•"/>
            </a:pPr>
            <a:r>
              <a:rPr lang="en-IN" sz="1650" dirty="0"/>
              <a:t>Performance improvement to reduce size of AOT compiler generated code</a:t>
            </a:r>
          </a:p>
          <a:p>
            <a:pPr marL="214313" indent="-214313" eaLnBrk="0" fontAlgn="base" hangingPunct="0">
              <a:spcBef>
                <a:spcPct val="0"/>
              </a:spcBef>
              <a:spcAft>
                <a:spcPct val="0"/>
              </a:spcAft>
              <a:buFont typeface="Arial" charset="0"/>
              <a:buChar char="•"/>
            </a:pPr>
            <a:r>
              <a:rPr lang="en-IN" sz="1650" dirty="0"/>
              <a:t>Typescript 2.1 &amp; 2.2 compatible — all feature of </a:t>
            </a:r>
            <a:r>
              <a:rPr lang="en-IN" sz="1650" dirty="0" err="1"/>
              <a:t>ts</a:t>
            </a:r>
            <a:r>
              <a:rPr lang="en-IN" sz="1650" dirty="0"/>
              <a:t> 2.1 &amp; 2.2 are supported</a:t>
            </a:r>
          </a:p>
          <a:p>
            <a:pPr marL="214313" indent="-214313" eaLnBrk="0" fontAlgn="base" hangingPunct="0">
              <a:spcBef>
                <a:spcPct val="0"/>
              </a:spcBef>
              <a:spcAft>
                <a:spcPct val="0"/>
              </a:spcAft>
              <a:buFont typeface="Arial" charset="0"/>
              <a:buChar char="•"/>
            </a:pPr>
            <a:r>
              <a:rPr lang="en-IN" sz="1650" dirty="0"/>
              <a:t>Animation features are separated from @angular/core to @angular/animation</a:t>
            </a:r>
          </a:p>
          <a:p>
            <a:pPr marL="557213" lvl="1" indent="-214313" eaLnBrk="0" fontAlgn="base" hangingPunct="0">
              <a:spcBef>
                <a:spcPct val="0"/>
              </a:spcBef>
              <a:spcAft>
                <a:spcPct val="0"/>
              </a:spcAft>
              <a:buFont typeface="Wingdings" pitchFamily="2" charset="2"/>
              <a:buChar char="Ø"/>
            </a:pPr>
            <a:r>
              <a:rPr lang="en-IN" sz="1650" dirty="0"/>
              <a:t>don’t import @animation packages into the application to reduce bundle size and it gives the performance improvement.</a:t>
            </a:r>
          </a:p>
          <a:p>
            <a:pPr marL="214313" indent="-214313" eaLnBrk="0" fontAlgn="base" hangingPunct="0">
              <a:spcBef>
                <a:spcPct val="0"/>
              </a:spcBef>
              <a:spcAft>
                <a:spcPct val="0"/>
              </a:spcAft>
              <a:buFont typeface="Arial" charset="0"/>
              <a:buChar char="•"/>
            </a:pPr>
            <a:r>
              <a:rPr lang="en-IN" sz="1650" dirty="0"/>
              <a:t>Else block in *ngIf introduced:</a:t>
            </a:r>
          </a:p>
          <a:p>
            <a:pPr marL="557213" lvl="1" indent="-214313" eaLnBrk="0" fontAlgn="base" hangingPunct="0">
              <a:spcBef>
                <a:spcPct val="0"/>
              </a:spcBef>
              <a:spcAft>
                <a:spcPct val="0"/>
              </a:spcAft>
              <a:buFont typeface="Wingdings" pitchFamily="2" charset="2"/>
              <a:buChar char="Ø"/>
            </a:pPr>
            <a:r>
              <a:rPr lang="en-IN" sz="1650" dirty="0"/>
              <a:t>Instead of writing 2 ngIf for else , simply add below code in component template: </a:t>
            </a:r>
          </a:p>
          <a:p>
            <a:pPr marL="214313" indent="-214313" eaLnBrk="0" fontAlgn="base" hangingPunct="0">
              <a:spcBef>
                <a:spcPct val="0"/>
              </a:spcBef>
              <a:spcAft>
                <a:spcPct val="0"/>
              </a:spcAft>
            </a:pPr>
            <a:r>
              <a:rPr lang="en-IN" sz="1650" dirty="0"/>
              <a:t>	*ngIf=”</a:t>
            </a:r>
            <a:r>
              <a:rPr lang="en-IN" sz="1650" dirty="0" err="1"/>
              <a:t>yourCondition</a:t>
            </a:r>
            <a:r>
              <a:rPr lang="en-IN" sz="1650" dirty="0"/>
              <a:t>; else </a:t>
            </a:r>
            <a:r>
              <a:rPr lang="en-IN" sz="1650" dirty="0" err="1"/>
              <a:t>myFalsyTemplate</a:t>
            </a:r>
            <a:r>
              <a:rPr lang="en-IN" sz="1650" dirty="0"/>
              <a:t>”</a:t>
            </a:r>
            <a:br>
              <a:rPr lang="en-IN" sz="1650" dirty="0"/>
            </a:br>
            <a:r>
              <a:rPr lang="en-IN" sz="1650" dirty="0"/>
              <a:t>“&lt;</a:t>
            </a:r>
            <a:r>
              <a:rPr lang="en-IN" sz="1650" dirty="0" err="1"/>
              <a:t>ng</a:t>
            </a:r>
            <a:r>
              <a:rPr lang="en-IN" sz="1650" dirty="0"/>
              <a:t>-template #</a:t>
            </a:r>
            <a:r>
              <a:rPr lang="en-IN" sz="1650" dirty="0" err="1"/>
              <a:t>myFalsyTemplate</a:t>
            </a:r>
            <a:r>
              <a:rPr lang="en-IN" sz="1650" dirty="0"/>
              <a:t>&gt;Else Html&lt;/</a:t>
            </a:r>
            <a:r>
              <a:rPr lang="en-IN" sz="1650" dirty="0" err="1"/>
              <a:t>ng</a:t>
            </a:r>
            <a:r>
              <a:rPr lang="en-IN" sz="1650" dirty="0"/>
              <a:t>-template&gt;”</a:t>
            </a:r>
          </a:p>
        </p:txBody>
      </p:sp>
      <p:sp>
        <p:nvSpPr>
          <p:cNvPr id="3" name="Title 1"/>
          <p:cNvSpPr>
            <a:spLocks noGrp="1"/>
          </p:cNvSpPr>
          <p:nvPr>
            <p:ph type="title"/>
          </p:nvPr>
        </p:nvSpPr>
        <p:spPr>
          <a:xfrm>
            <a:off x="628650" y="867466"/>
            <a:ext cx="2575198" cy="833342"/>
          </a:xfrm>
        </p:spPr>
        <p:txBody>
          <a:bodyPr>
            <a:noAutofit/>
          </a:bodyPr>
          <a:lstStyle/>
          <a:p>
            <a:pPr algn="ctr"/>
            <a:r>
              <a:rPr lang="en-US" sz="4500" dirty="0"/>
              <a:t>Angular 4</a:t>
            </a:r>
          </a:p>
        </p:txBody>
      </p:sp>
    </p:spTree>
    <p:extLst>
      <p:ext uri="{BB962C8B-B14F-4D97-AF65-F5344CB8AC3E}">
        <p14:creationId xmlns:p14="http://schemas.microsoft.com/office/powerpoint/2010/main" val="1886712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1" end="1"/>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p:tgtEl>
                                          <p:spTgt spid="4">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 calcmode="lin" valueType="num">
                                      <p:cBhvr additive="base">
                                        <p:cTn id="37" dur="500"/>
                                        <p:tgtEl>
                                          <p:spTgt spid="4">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4">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p:tgtEl>
                                          <p:spTgt spid="4">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4">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nodeType="clickEffect">
                                  <p:stCondLst>
                                    <p:cond delay="0"/>
                                  </p:stCondLst>
                                  <p:childTnLst>
                                    <p:set>
                                      <p:cBhvr>
                                        <p:cTn id="48" dur="1" fill="hold">
                                          <p:stCondLst>
                                            <p:cond delay="0"/>
                                          </p:stCondLst>
                                        </p:cTn>
                                        <p:tgtEl>
                                          <p:spTgt spid="4">
                                            <p:txEl>
                                              <p:pRg st="7" end="7"/>
                                            </p:txEl>
                                          </p:spTgt>
                                        </p:tgtEl>
                                        <p:attrNameLst>
                                          <p:attrName>style.visibility</p:attrName>
                                        </p:attrNameLst>
                                      </p:cBhvr>
                                      <p:to>
                                        <p:strVal val="visible"/>
                                      </p:to>
                                    </p:set>
                                    <p:anim calcmode="lin" valueType="num">
                                      <p:cBhvr additive="base">
                                        <p:cTn id="49" dur="500"/>
                                        <p:tgtEl>
                                          <p:spTgt spid="4">
                                            <p:txEl>
                                              <p:pRg st="7" end="7"/>
                                            </p:txEl>
                                          </p:spTgt>
                                        </p:tgtEl>
                                        <p:attrNameLst>
                                          <p:attrName>ppt_y</p:attrName>
                                        </p:attrNameLst>
                                      </p:cBhvr>
                                      <p:tavLst>
                                        <p:tav tm="0">
                                          <p:val>
                                            <p:strVal val="#ppt_y+#ppt_h*1.125000"/>
                                          </p:val>
                                        </p:tav>
                                        <p:tav tm="100000">
                                          <p:val>
                                            <p:strVal val="#ppt_y"/>
                                          </p:val>
                                        </p:tav>
                                      </p:tavLst>
                                    </p:anim>
                                    <p:animEffect transition="in" filter="wipe(up)">
                                      <p:cBhvr>
                                        <p:cTn id="50" dur="500"/>
                                        <p:tgtEl>
                                          <p:spTgt spid="4">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nodeType="clickEffect">
                                  <p:stCondLst>
                                    <p:cond delay="0"/>
                                  </p:stCondLst>
                                  <p:childTnLst>
                                    <p:set>
                                      <p:cBhvr>
                                        <p:cTn id="54" dur="1" fill="hold">
                                          <p:stCondLst>
                                            <p:cond delay="0"/>
                                          </p:stCondLst>
                                        </p:cTn>
                                        <p:tgtEl>
                                          <p:spTgt spid="4">
                                            <p:txEl>
                                              <p:pRg st="8" end="8"/>
                                            </p:txEl>
                                          </p:spTgt>
                                        </p:tgtEl>
                                        <p:attrNameLst>
                                          <p:attrName>style.visibility</p:attrName>
                                        </p:attrNameLst>
                                      </p:cBhvr>
                                      <p:to>
                                        <p:strVal val="visible"/>
                                      </p:to>
                                    </p:set>
                                    <p:anim calcmode="lin" valueType="num">
                                      <p:cBhvr additive="base">
                                        <p:cTn id="55" dur="500"/>
                                        <p:tgtEl>
                                          <p:spTgt spid="4">
                                            <p:txEl>
                                              <p:pRg st="8" end="8"/>
                                            </p:txEl>
                                          </p:spTgt>
                                        </p:tgtEl>
                                        <p:attrNameLst>
                                          <p:attrName>ppt_y</p:attrName>
                                        </p:attrNameLst>
                                      </p:cBhvr>
                                      <p:tavLst>
                                        <p:tav tm="0">
                                          <p:val>
                                            <p:strVal val="#ppt_y+#ppt_h*1.125000"/>
                                          </p:val>
                                        </p:tav>
                                        <p:tav tm="100000">
                                          <p:val>
                                            <p:strVal val="#ppt_y"/>
                                          </p:val>
                                        </p:tav>
                                      </p:tavLst>
                                    </p:anim>
                                    <p:animEffect transition="in" filter="wipe(up)">
                                      <p:cBhvr>
                                        <p:cTn id="56"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a:spLocks noGrp="1"/>
          </p:cNvSpPr>
          <p:nvPr>
            <p:ph type="body" sz="quarter" idx="10"/>
          </p:nvPr>
        </p:nvSpPr>
        <p:spPr>
          <a:xfrm>
            <a:off x="827584" y="1268760"/>
            <a:ext cx="7228757" cy="3074858"/>
          </a:xfrm>
        </p:spPr>
        <p:txBody>
          <a:bodyPr>
            <a:noAutofit/>
          </a:bodyPr>
          <a:lstStyle/>
          <a:p>
            <a:pPr marL="214313" indent="-214313" eaLnBrk="0" fontAlgn="base" hangingPunct="0">
              <a:spcBef>
                <a:spcPct val="0"/>
              </a:spcBef>
              <a:spcAft>
                <a:spcPct val="0"/>
              </a:spcAft>
              <a:buFont typeface="Arial" charset="0"/>
              <a:buChar char="•"/>
            </a:pPr>
            <a:r>
              <a:rPr lang="en-IN" sz="1650" dirty="0"/>
              <a:t>Released 1</a:t>
            </a:r>
            <a:r>
              <a:rPr lang="en-IN" sz="1650" baseline="30000" dirty="0"/>
              <a:t>st</a:t>
            </a:r>
            <a:r>
              <a:rPr lang="en-IN" sz="1650" dirty="0"/>
              <a:t> Nov 2017</a:t>
            </a:r>
          </a:p>
          <a:p>
            <a:pPr marL="214313" indent="-214313" eaLnBrk="0" fontAlgn="base" hangingPunct="0">
              <a:spcBef>
                <a:spcPct val="0"/>
              </a:spcBef>
              <a:spcAft>
                <a:spcPct val="0"/>
              </a:spcAft>
              <a:buFont typeface="Arial" charset="0"/>
              <a:buChar char="•"/>
            </a:pPr>
            <a:r>
              <a:rPr lang="en-IN" sz="1650" dirty="0"/>
              <a:t>Build optimizer: Helps to remove unnecessary code from your application</a:t>
            </a:r>
          </a:p>
          <a:p>
            <a:pPr marL="214313" indent="-214313" eaLnBrk="0" fontAlgn="base" hangingPunct="0">
              <a:spcBef>
                <a:spcPct val="0"/>
              </a:spcBef>
              <a:spcAft>
                <a:spcPct val="0"/>
              </a:spcAft>
              <a:buFont typeface="Arial" charset="0"/>
              <a:buChar char="•"/>
            </a:pPr>
            <a:r>
              <a:rPr lang="en-IN" sz="1650" dirty="0"/>
              <a:t>Compiler Improvements: incremental compilation of an application.</a:t>
            </a:r>
          </a:p>
          <a:p>
            <a:pPr marL="214313" indent="-214313" eaLnBrk="0" fontAlgn="base" hangingPunct="0">
              <a:spcBef>
                <a:spcPct val="0"/>
              </a:spcBef>
              <a:spcAft>
                <a:spcPct val="0"/>
              </a:spcAft>
              <a:buFont typeface="Arial" charset="0"/>
              <a:buChar char="•"/>
            </a:pPr>
            <a:r>
              <a:rPr lang="en-IN" sz="1650" dirty="0"/>
              <a:t>Preserve White space: To remove unnecessary new lines, tabs and white spaces we can add below code(decrease bundle size)</a:t>
            </a:r>
          </a:p>
          <a:p>
            <a:pPr marL="557213" lvl="1" indent="-214313" eaLnBrk="0" fontAlgn="base" hangingPunct="0">
              <a:spcBef>
                <a:spcPct val="0"/>
              </a:spcBef>
              <a:spcAft>
                <a:spcPct val="0"/>
              </a:spcAft>
            </a:pPr>
            <a:r>
              <a:rPr lang="en-IN" sz="1650" dirty="0"/>
              <a:t>	// in component decorator you can now add:</a:t>
            </a:r>
            <a:br>
              <a:rPr lang="en-IN" sz="1650" dirty="0"/>
            </a:br>
            <a:r>
              <a:rPr lang="en-IN" sz="1650" dirty="0"/>
              <a:t>“</a:t>
            </a:r>
            <a:r>
              <a:rPr lang="en-IN" sz="1650" dirty="0" err="1"/>
              <a:t>preserveWhitespaces</a:t>
            </a:r>
            <a:r>
              <a:rPr lang="en-IN" sz="1650" dirty="0"/>
              <a:t>: false”</a:t>
            </a:r>
            <a:br>
              <a:rPr lang="en-IN" sz="1650" dirty="0"/>
            </a:br>
            <a:r>
              <a:rPr lang="en-IN" sz="1650" dirty="0"/>
              <a:t>// or in </a:t>
            </a:r>
            <a:r>
              <a:rPr lang="en-IN" sz="1650" dirty="0" err="1"/>
              <a:t>tsconfig.json</a:t>
            </a:r>
            <a:r>
              <a:rPr lang="en-IN" sz="1650" dirty="0"/>
              <a:t>:</a:t>
            </a:r>
            <a:br>
              <a:rPr lang="en-IN" sz="1650" dirty="0"/>
            </a:br>
            <a:r>
              <a:rPr lang="en-IN" sz="1650" dirty="0"/>
              <a:t>“</a:t>
            </a:r>
            <a:r>
              <a:rPr lang="en-IN" sz="1650" dirty="0" err="1"/>
              <a:t>angularCompilerOptions</a:t>
            </a:r>
            <a:r>
              <a:rPr lang="en-IN" sz="1650" dirty="0"/>
              <a:t>”: { “</a:t>
            </a:r>
            <a:r>
              <a:rPr lang="en-IN" sz="1650" dirty="0" err="1"/>
              <a:t>preserveWhitespaces</a:t>
            </a:r>
            <a:r>
              <a:rPr lang="en-IN" sz="1650" dirty="0"/>
              <a:t>”: false}</a:t>
            </a:r>
          </a:p>
          <a:p>
            <a:pPr marL="214313" indent="-214313" eaLnBrk="0" fontAlgn="base" hangingPunct="0">
              <a:spcBef>
                <a:spcPct val="0"/>
              </a:spcBef>
              <a:spcAft>
                <a:spcPct val="0"/>
              </a:spcAft>
              <a:buFont typeface="Arial" charset="0"/>
              <a:buChar char="•"/>
            </a:pPr>
            <a:r>
              <a:rPr lang="en-IN" sz="1650" dirty="0"/>
              <a:t>Increased the standardization across all browsers</a:t>
            </a:r>
          </a:p>
          <a:p>
            <a:pPr marL="214313" indent="-214313" eaLnBrk="0" fontAlgn="base" hangingPunct="0">
              <a:spcBef>
                <a:spcPct val="0"/>
              </a:spcBef>
              <a:spcAft>
                <a:spcPct val="0"/>
              </a:spcAft>
              <a:buFont typeface="Arial" charset="0"/>
              <a:buChar char="•"/>
            </a:pPr>
            <a:r>
              <a:rPr lang="en-IN" sz="1650" dirty="0" err="1"/>
              <a:t>HttpClient</a:t>
            </a:r>
            <a:r>
              <a:rPr lang="en-IN" sz="1650" dirty="0"/>
              <a:t>: until </a:t>
            </a:r>
            <a:r>
              <a:rPr lang="en-IN" sz="1650" dirty="0" err="1"/>
              <a:t>Angualar</a:t>
            </a:r>
            <a:r>
              <a:rPr lang="en-IN" sz="1650" dirty="0"/>
              <a:t> 4.3 @angular/HTTP was been used which is now depreciated and in Angular 5 a new module called </a:t>
            </a:r>
            <a:r>
              <a:rPr lang="en-IN" sz="1650" dirty="0" err="1"/>
              <a:t>HttpClientModule</a:t>
            </a:r>
            <a:r>
              <a:rPr lang="en-IN" sz="1650" dirty="0"/>
              <a:t> is introduced which comes under @angular/common/http package.</a:t>
            </a:r>
          </a:p>
          <a:p>
            <a:pPr marL="214313" indent="-214313" eaLnBrk="0" fontAlgn="base" hangingPunct="0">
              <a:spcBef>
                <a:spcPct val="0"/>
              </a:spcBef>
              <a:spcAft>
                <a:spcPct val="0"/>
              </a:spcAft>
              <a:buFont typeface="Arial" charset="0"/>
              <a:buChar char="•"/>
            </a:pPr>
            <a:r>
              <a:rPr lang="en-IN" sz="1650" dirty="0"/>
              <a:t>Router Life-cycle Events being added 	</a:t>
            </a:r>
          </a:p>
          <a:p>
            <a:pPr marL="214313" indent="-214313" eaLnBrk="0" fontAlgn="base" hangingPunct="0">
              <a:spcBef>
                <a:spcPct val="0"/>
              </a:spcBef>
              <a:spcAft>
                <a:spcPct val="0"/>
              </a:spcAft>
              <a:buFont typeface="Arial" charset="0"/>
              <a:buChar char="•"/>
            </a:pPr>
            <a:r>
              <a:rPr lang="en-IN" sz="1650" dirty="0"/>
              <a:t>Angular 5 supports TypeScript 2.3 version.</a:t>
            </a:r>
          </a:p>
          <a:p>
            <a:pPr marL="214313" indent="-214313" eaLnBrk="0" fontAlgn="base" hangingPunct="0">
              <a:spcBef>
                <a:spcPct val="0"/>
              </a:spcBef>
              <a:spcAft>
                <a:spcPct val="0"/>
              </a:spcAft>
              <a:buFont typeface="Arial" charset="0"/>
              <a:buChar char="•"/>
            </a:pPr>
            <a:r>
              <a:rPr lang="en-IN" sz="1650" dirty="0"/>
              <a:t>Improved in faster Compiler support:</a:t>
            </a:r>
            <a:br>
              <a:rPr lang="en-IN" sz="1650" dirty="0"/>
            </a:br>
            <a:r>
              <a:rPr lang="en-IN" sz="1650" dirty="0"/>
              <a:t>A huge improvement made in an Angular compiler to make the development build faster. We can now take advantage of by running the below command in our development terminal window to make the build faster.</a:t>
            </a:r>
            <a:br>
              <a:rPr lang="en-IN" sz="1650" dirty="0"/>
            </a:br>
            <a:r>
              <a:rPr lang="en-IN" sz="1650" dirty="0"/>
              <a:t>ng serve/s — </a:t>
            </a:r>
            <a:r>
              <a:rPr lang="en-IN" sz="1650" dirty="0" err="1"/>
              <a:t>aot</a:t>
            </a:r>
            <a:endParaRPr lang="en-IN" sz="1650" dirty="0"/>
          </a:p>
          <a:p>
            <a:pPr marL="214313" indent="-214313" eaLnBrk="0" fontAlgn="base" hangingPunct="0">
              <a:spcBef>
                <a:spcPct val="0"/>
              </a:spcBef>
              <a:spcAft>
                <a:spcPct val="0"/>
              </a:spcAft>
              <a:buFont typeface="Arial" charset="0"/>
              <a:buChar char="•"/>
            </a:pPr>
            <a:endParaRPr lang="en-IN" sz="1650" dirty="0"/>
          </a:p>
        </p:txBody>
      </p:sp>
      <p:sp>
        <p:nvSpPr>
          <p:cNvPr id="3" name="Title 1"/>
          <p:cNvSpPr>
            <a:spLocks noGrp="1"/>
          </p:cNvSpPr>
          <p:nvPr>
            <p:ph type="title"/>
          </p:nvPr>
        </p:nvSpPr>
        <p:spPr>
          <a:xfrm>
            <a:off x="307420" y="404664"/>
            <a:ext cx="2968436" cy="648072"/>
          </a:xfrm>
        </p:spPr>
        <p:txBody>
          <a:bodyPr>
            <a:noAutofit/>
          </a:bodyPr>
          <a:lstStyle/>
          <a:p>
            <a:pPr algn="ctr"/>
            <a:r>
              <a:rPr lang="en-US" sz="4500" dirty="0"/>
              <a:t>Angular 5</a:t>
            </a:r>
          </a:p>
        </p:txBody>
      </p:sp>
    </p:spTree>
    <p:extLst>
      <p:ext uri="{BB962C8B-B14F-4D97-AF65-F5344CB8AC3E}">
        <p14:creationId xmlns:p14="http://schemas.microsoft.com/office/powerpoint/2010/main" val="3310108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1" end="1"/>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p:tgtEl>
                                          <p:spTgt spid="4">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 calcmode="lin" valueType="num">
                                      <p:cBhvr additive="base">
                                        <p:cTn id="37" dur="500"/>
                                        <p:tgtEl>
                                          <p:spTgt spid="4">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4">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p:tgtEl>
                                          <p:spTgt spid="4">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4">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nodeType="clickEffect">
                                  <p:stCondLst>
                                    <p:cond delay="0"/>
                                  </p:stCondLst>
                                  <p:childTnLst>
                                    <p:set>
                                      <p:cBhvr>
                                        <p:cTn id="48" dur="1" fill="hold">
                                          <p:stCondLst>
                                            <p:cond delay="0"/>
                                          </p:stCondLst>
                                        </p:cTn>
                                        <p:tgtEl>
                                          <p:spTgt spid="4">
                                            <p:txEl>
                                              <p:pRg st="7" end="7"/>
                                            </p:txEl>
                                          </p:spTgt>
                                        </p:tgtEl>
                                        <p:attrNameLst>
                                          <p:attrName>style.visibility</p:attrName>
                                        </p:attrNameLst>
                                      </p:cBhvr>
                                      <p:to>
                                        <p:strVal val="visible"/>
                                      </p:to>
                                    </p:set>
                                    <p:anim calcmode="lin" valueType="num">
                                      <p:cBhvr additive="base">
                                        <p:cTn id="49" dur="500"/>
                                        <p:tgtEl>
                                          <p:spTgt spid="4">
                                            <p:txEl>
                                              <p:pRg st="7" end="7"/>
                                            </p:txEl>
                                          </p:spTgt>
                                        </p:tgtEl>
                                        <p:attrNameLst>
                                          <p:attrName>ppt_y</p:attrName>
                                        </p:attrNameLst>
                                      </p:cBhvr>
                                      <p:tavLst>
                                        <p:tav tm="0">
                                          <p:val>
                                            <p:strVal val="#ppt_y+#ppt_h*1.125000"/>
                                          </p:val>
                                        </p:tav>
                                        <p:tav tm="100000">
                                          <p:val>
                                            <p:strVal val="#ppt_y"/>
                                          </p:val>
                                        </p:tav>
                                      </p:tavLst>
                                    </p:anim>
                                    <p:animEffect transition="in" filter="wipe(up)">
                                      <p:cBhvr>
                                        <p:cTn id="50" dur="500"/>
                                        <p:tgtEl>
                                          <p:spTgt spid="4">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nodeType="clickEffect">
                                  <p:stCondLst>
                                    <p:cond delay="0"/>
                                  </p:stCondLst>
                                  <p:childTnLst>
                                    <p:set>
                                      <p:cBhvr>
                                        <p:cTn id="54" dur="1" fill="hold">
                                          <p:stCondLst>
                                            <p:cond delay="0"/>
                                          </p:stCondLst>
                                        </p:cTn>
                                        <p:tgtEl>
                                          <p:spTgt spid="4">
                                            <p:txEl>
                                              <p:pRg st="8" end="8"/>
                                            </p:txEl>
                                          </p:spTgt>
                                        </p:tgtEl>
                                        <p:attrNameLst>
                                          <p:attrName>style.visibility</p:attrName>
                                        </p:attrNameLst>
                                      </p:cBhvr>
                                      <p:to>
                                        <p:strVal val="visible"/>
                                      </p:to>
                                    </p:set>
                                    <p:anim calcmode="lin" valueType="num">
                                      <p:cBhvr additive="base">
                                        <p:cTn id="55" dur="500"/>
                                        <p:tgtEl>
                                          <p:spTgt spid="4">
                                            <p:txEl>
                                              <p:pRg st="8" end="8"/>
                                            </p:txEl>
                                          </p:spTgt>
                                        </p:tgtEl>
                                        <p:attrNameLst>
                                          <p:attrName>ppt_y</p:attrName>
                                        </p:attrNameLst>
                                      </p:cBhvr>
                                      <p:tavLst>
                                        <p:tav tm="0">
                                          <p:val>
                                            <p:strVal val="#ppt_y+#ppt_h*1.125000"/>
                                          </p:val>
                                        </p:tav>
                                        <p:tav tm="100000">
                                          <p:val>
                                            <p:strVal val="#ppt_y"/>
                                          </p:val>
                                        </p:tav>
                                      </p:tavLst>
                                    </p:anim>
                                    <p:animEffect transition="in" filter="wipe(up)">
                                      <p:cBhvr>
                                        <p:cTn id="56" dur="500"/>
                                        <p:tgtEl>
                                          <p:spTgt spid="4">
                                            <p:txEl>
                                              <p:pRg st="8" end="8"/>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2" presetClass="entr" presetSubtype="4" fill="hold" nodeType="clickEffect">
                                  <p:stCondLst>
                                    <p:cond delay="0"/>
                                  </p:stCondLst>
                                  <p:childTnLst>
                                    <p:set>
                                      <p:cBhvr>
                                        <p:cTn id="60" dur="1" fill="hold">
                                          <p:stCondLst>
                                            <p:cond delay="0"/>
                                          </p:stCondLst>
                                        </p:cTn>
                                        <p:tgtEl>
                                          <p:spTgt spid="4">
                                            <p:txEl>
                                              <p:pRg st="9" end="9"/>
                                            </p:txEl>
                                          </p:spTgt>
                                        </p:tgtEl>
                                        <p:attrNameLst>
                                          <p:attrName>style.visibility</p:attrName>
                                        </p:attrNameLst>
                                      </p:cBhvr>
                                      <p:to>
                                        <p:strVal val="visible"/>
                                      </p:to>
                                    </p:set>
                                    <p:anim calcmode="lin" valueType="num">
                                      <p:cBhvr additive="base">
                                        <p:cTn id="61" dur="500"/>
                                        <p:tgtEl>
                                          <p:spTgt spid="4">
                                            <p:txEl>
                                              <p:pRg st="9" end="9"/>
                                            </p:txEl>
                                          </p:spTgt>
                                        </p:tgtEl>
                                        <p:attrNameLst>
                                          <p:attrName>ppt_y</p:attrName>
                                        </p:attrNameLst>
                                      </p:cBhvr>
                                      <p:tavLst>
                                        <p:tav tm="0">
                                          <p:val>
                                            <p:strVal val="#ppt_y+#ppt_h*1.125000"/>
                                          </p:val>
                                        </p:tav>
                                        <p:tav tm="100000">
                                          <p:val>
                                            <p:strVal val="#ppt_y"/>
                                          </p:val>
                                        </p:tav>
                                      </p:tavLst>
                                    </p:anim>
                                    <p:animEffect transition="in" filter="wipe(up)">
                                      <p:cBhvr>
                                        <p:cTn id="62"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a:spLocks noGrp="1"/>
          </p:cNvSpPr>
          <p:nvPr>
            <p:ph type="body" sz="quarter" idx="10"/>
          </p:nvPr>
        </p:nvSpPr>
        <p:spPr>
          <a:xfrm>
            <a:off x="949662" y="1963064"/>
            <a:ext cx="7412148" cy="3074858"/>
          </a:xfrm>
        </p:spPr>
        <p:txBody>
          <a:bodyPr>
            <a:noAutofit/>
          </a:bodyPr>
          <a:lstStyle/>
          <a:p>
            <a:pPr marL="214313" indent="-214313" eaLnBrk="0" fontAlgn="base" hangingPunct="0">
              <a:spcBef>
                <a:spcPct val="0"/>
              </a:spcBef>
              <a:spcAft>
                <a:spcPct val="0"/>
              </a:spcAft>
              <a:buFont typeface="Arial" charset="0"/>
              <a:buChar char="•"/>
            </a:pPr>
            <a:r>
              <a:rPr lang="en-IN" sz="1650" dirty="0"/>
              <a:t>Released April 2018</a:t>
            </a:r>
          </a:p>
          <a:p>
            <a:pPr marL="214313" indent="-214313" eaLnBrk="0" fontAlgn="base" hangingPunct="0">
              <a:spcBef>
                <a:spcPct val="0"/>
              </a:spcBef>
              <a:spcAft>
                <a:spcPct val="0"/>
              </a:spcAft>
              <a:buFont typeface="Arial" charset="0"/>
              <a:buChar char="•"/>
            </a:pPr>
            <a:r>
              <a:rPr lang="en-IN" sz="1650" dirty="0"/>
              <a:t>No major breaking changes</a:t>
            </a:r>
          </a:p>
          <a:p>
            <a:pPr marL="214313" indent="-214313" eaLnBrk="0" fontAlgn="base" hangingPunct="0">
              <a:spcBef>
                <a:spcPct val="0"/>
              </a:spcBef>
              <a:spcAft>
                <a:spcPct val="0"/>
              </a:spcAft>
              <a:buFont typeface="Arial" charset="0"/>
              <a:buChar char="•"/>
            </a:pPr>
            <a:r>
              <a:rPr lang="en-IN" sz="1650" dirty="0"/>
              <a:t>Dependency on </a:t>
            </a:r>
            <a:r>
              <a:rPr lang="en-IN" sz="1650" dirty="0" err="1"/>
              <a:t>RxJS</a:t>
            </a:r>
            <a:r>
              <a:rPr lang="en-IN" sz="1650" dirty="0"/>
              <a:t> 6 (this upgrade have breaking changes but CLI command helps in migrating from older version of </a:t>
            </a:r>
            <a:r>
              <a:rPr lang="en-IN" sz="1650" dirty="0" err="1"/>
              <a:t>RxJS</a:t>
            </a:r>
            <a:r>
              <a:rPr lang="en-IN" sz="1650" dirty="0"/>
              <a:t>)</a:t>
            </a:r>
          </a:p>
          <a:p>
            <a:pPr marL="214313" indent="-214313" eaLnBrk="0" fontAlgn="base" hangingPunct="0">
              <a:spcBef>
                <a:spcPct val="0"/>
              </a:spcBef>
              <a:spcAft>
                <a:spcPct val="0"/>
              </a:spcAft>
              <a:buFont typeface="Arial" charset="0"/>
              <a:buChar char="•"/>
            </a:pPr>
            <a:r>
              <a:rPr lang="en-IN" sz="1650" dirty="0"/>
              <a:t>Synchronizes major version number of the:</a:t>
            </a:r>
            <a:br>
              <a:rPr lang="en-IN" sz="1650" dirty="0"/>
            </a:br>
            <a:r>
              <a:rPr lang="en-IN" sz="1650" dirty="0"/>
              <a:t>— Angular framework</a:t>
            </a:r>
            <a:br>
              <a:rPr lang="en-IN" sz="1650" dirty="0"/>
            </a:br>
            <a:r>
              <a:rPr lang="en-IN" sz="1650" dirty="0"/>
              <a:t>— Angular CLI</a:t>
            </a:r>
            <a:br>
              <a:rPr lang="en-IN" sz="1650" dirty="0"/>
            </a:br>
            <a:r>
              <a:rPr lang="en-IN" sz="1650" dirty="0"/>
              <a:t>— Angular Material + CDK</a:t>
            </a:r>
          </a:p>
          <a:p>
            <a:pPr marL="214313" indent="-214313" eaLnBrk="0" fontAlgn="base" hangingPunct="0">
              <a:spcBef>
                <a:spcPct val="0"/>
              </a:spcBef>
              <a:spcAft>
                <a:spcPct val="0"/>
              </a:spcAft>
              <a:buFont typeface="Arial" charset="0"/>
              <a:buChar char="•"/>
            </a:pPr>
            <a:r>
              <a:rPr lang="en-IN" sz="1650" dirty="0">
                <a:solidFill>
                  <a:srgbClr val="002060"/>
                </a:solidFill>
              </a:rPr>
              <a:t>Registering provider: add </a:t>
            </a:r>
            <a:r>
              <a:rPr lang="en-IN" sz="1650" dirty="0" err="1">
                <a:solidFill>
                  <a:srgbClr val="002060"/>
                </a:solidFill>
              </a:rPr>
              <a:t>providedIn</a:t>
            </a:r>
            <a:r>
              <a:rPr lang="en-IN" sz="1650" dirty="0">
                <a:solidFill>
                  <a:srgbClr val="002060"/>
                </a:solidFill>
              </a:rPr>
              <a:t> property in injectable decorator. </a:t>
            </a:r>
            <a:r>
              <a:rPr lang="en-IN" sz="1650" dirty="0" err="1">
                <a:solidFill>
                  <a:srgbClr val="002060"/>
                </a:solidFill>
              </a:rPr>
              <a:t>e.g</a:t>
            </a:r>
            <a:r>
              <a:rPr lang="en-IN" sz="1650" dirty="0">
                <a:solidFill>
                  <a:srgbClr val="002060"/>
                </a:solidFill>
              </a:rPr>
              <a:t>:</a:t>
            </a:r>
          </a:p>
          <a:p>
            <a:pPr marL="214313" indent="-214313" eaLnBrk="0" fontAlgn="base" hangingPunct="0">
              <a:spcBef>
                <a:spcPct val="0"/>
              </a:spcBef>
              <a:spcAft>
                <a:spcPct val="0"/>
              </a:spcAft>
            </a:pPr>
            <a:r>
              <a:rPr lang="en-IN" sz="1650" dirty="0">
                <a:solidFill>
                  <a:srgbClr val="002060"/>
                </a:solidFill>
              </a:rPr>
              <a:t>	</a:t>
            </a:r>
            <a:r>
              <a:rPr lang="en-IN" sz="1650" dirty="0">
                <a:solidFill>
                  <a:schemeClr val="accent6">
                    <a:lumMod val="75000"/>
                  </a:schemeClr>
                </a:solidFill>
              </a:rPr>
              <a:t>// </a:t>
            </a:r>
            <a:r>
              <a:rPr lang="en-IN" sz="1650" dirty="0" err="1">
                <a:solidFill>
                  <a:schemeClr val="accent6">
                    <a:lumMod val="75000"/>
                  </a:schemeClr>
                </a:solidFill>
              </a:rPr>
              <a:t>MyService.ts@Injectable</a:t>
            </a:r>
            <a:r>
              <a:rPr lang="en-IN" sz="1650" dirty="0">
                <a:solidFill>
                  <a:schemeClr val="accent6">
                    <a:lumMod val="75000"/>
                  </a:schemeClr>
                </a:solidFill>
              </a:rPr>
              <a:t>({ </a:t>
            </a:r>
            <a:r>
              <a:rPr lang="en-IN" sz="1650" dirty="0" err="1">
                <a:solidFill>
                  <a:schemeClr val="accent6">
                    <a:lumMod val="75000"/>
                  </a:schemeClr>
                </a:solidFill>
              </a:rPr>
              <a:t>providedIn</a:t>
            </a:r>
            <a:r>
              <a:rPr lang="en-IN" sz="1650" dirty="0">
                <a:solidFill>
                  <a:schemeClr val="accent6">
                    <a:lumMod val="75000"/>
                  </a:schemeClr>
                </a:solidFill>
              </a:rPr>
              <a:t>: 'root'})</a:t>
            </a:r>
            <a:br>
              <a:rPr lang="en-IN" sz="1650" dirty="0">
                <a:solidFill>
                  <a:schemeClr val="accent6">
                    <a:lumMod val="75000"/>
                  </a:schemeClr>
                </a:solidFill>
              </a:rPr>
            </a:br>
            <a:r>
              <a:rPr lang="en-IN" sz="1650" dirty="0">
                <a:solidFill>
                  <a:schemeClr val="accent6">
                    <a:lumMod val="75000"/>
                  </a:schemeClr>
                </a:solidFill>
              </a:rPr>
              <a:t>export class </a:t>
            </a:r>
            <a:r>
              <a:rPr lang="en-IN" sz="1650" dirty="0" err="1">
                <a:solidFill>
                  <a:schemeClr val="accent6">
                    <a:lumMod val="75000"/>
                  </a:schemeClr>
                </a:solidFill>
              </a:rPr>
              <a:t>MyService</a:t>
            </a:r>
            <a:r>
              <a:rPr lang="en-IN" sz="1650" dirty="0">
                <a:solidFill>
                  <a:schemeClr val="accent6">
                    <a:lumMod val="75000"/>
                  </a:schemeClr>
                </a:solidFill>
              </a:rPr>
              <a:t>{}</a:t>
            </a:r>
          </a:p>
          <a:p>
            <a:pPr marL="214313" indent="-214313" eaLnBrk="0" fontAlgn="base" hangingPunct="0">
              <a:spcBef>
                <a:spcPct val="0"/>
              </a:spcBef>
              <a:spcAft>
                <a:spcPct val="0"/>
              </a:spcAft>
              <a:buFont typeface="Arial" charset="0"/>
              <a:buChar char="•"/>
            </a:pPr>
            <a:br>
              <a:rPr lang="en-IN" sz="1650" dirty="0"/>
            </a:br>
            <a:endParaRPr lang="en-IN" sz="1650" dirty="0"/>
          </a:p>
        </p:txBody>
      </p:sp>
      <p:sp>
        <p:nvSpPr>
          <p:cNvPr id="3" name="Title 1"/>
          <p:cNvSpPr>
            <a:spLocks noGrp="1"/>
          </p:cNvSpPr>
          <p:nvPr>
            <p:ph type="title"/>
          </p:nvPr>
        </p:nvSpPr>
        <p:spPr>
          <a:xfrm>
            <a:off x="628650" y="857230"/>
            <a:ext cx="2719214" cy="699562"/>
          </a:xfrm>
        </p:spPr>
        <p:txBody>
          <a:bodyPr>
            <a:noAutofit/>
          </a:bodyPr>
          <a:lstStyle/>
          <a:p>
            <a:pPr algn="ctr"/>
            <a:r>
              <a:rPr lang="en-US" sz="4500" dirty="0"/>
              <a:t>Angular 6</a:t>
            </a:r>
          </a:p>
        </p:txBody>
      </p:sp>
    </p:spTree>
    <p:extLst>
      <p:ext uri="{BB962C8B-B14F-4D97-AF65-F5344CB8AC3E}">
        <p14:creationId xmlns:p14="http://schemas.microsoft.com/office/powerpoint/2010/main" val="2205602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anim calcmode="lin" valueType="num">
                                      <p:cBhvr additive="base">
                                        <p:cTn id="31" dur="500"/>
                                        <p:tgtEl>
                                          <p:spTgt spid="4">
                                            <p:txEl>
                                              <p:pRg st="6" end="6"/>
                                            </p:txEl>
                                          </p:spTgt>
                                        </p:tgtEl>
                                        <p:attrNameLst>
                                          <p:attrName>ppt_y</p:attrName>
                                        </p:attrNameLst>
                                      </p:cBhvr>
                                      <p:tavLst>
                                        <p:tav tm="0">
                                          <p:val>
                                            <p:strVal val="#ppt_y+#ppt_h*1.125000"/>
                                          </p:val>
                                        </p:tav>
                                        <p:tav tm="100000">
                                          <p:val>
                                            <p:strVal val="#ppt_y"/>
                                          </p:val>
                                        </p:tav>
                                      </p:tavLst>
                                    </p:anim>
                                    <p:animEffect transition="in" filter="wipe(up)">
                                      <p:cBhvr>
                                        <p:cTn id="32" dur="500"/>
                                        <p:tgtEl>
                                          <p:spTgt spid="4">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4">
                                            <p:txEl>
                                              <p:pRg st="4" end="4"/>
                                            </p:txEl>
                                          </p:spTgt>
                                        </p:tgtEl>
                                        <p:attrNameLst>
                                          <p:attrName>style.visibility</p:attrName>
                                        </p:attrNameLst>
                                      </p:cBhvr>
                                      <p:to>
                                        <p:strVal val="visible"/>
                                      </p:to>
                                    </p:set>
                                    <p:anim calcmode="lin" valueType="num">
                                      <p:cBhvr additive="base">
                                        <p:cTn id="37" dur="500"/>
                                        <p:tgtEl>
                                          <p:spTgt spid="4">
                                            <p:txEl>
                                              <p:pRg st="4" end="4"/>
                                            </p:txEl>
                                          </p:spTgt>
                                        </p:tgtEl>
                                        <p:attrNameLst>
                                          <p:attrName>ppt_y</p:attrName>
                                        </p:attrNameLst>
                                      </p:cBhvr>
                                      <p:tavLst>
                                        <p:tav tm="0">
                                          <p:val>
                                            <p:strVal val="#ppt_y+#ppt_h*1.125000"/>
                                          </p:val>
                                        </p:tav>
                                        <p:tav tm="100000">
                                          <p:val>
                                            <p:strVal val="#ppt_y"/>
                                          </p:val>
                                        </p:tav>
                                      </p:tavLst>
                                    </p:anim>
                                    <p:animEffect transition="in" filter="wipe(up)">
                                      <p:cBhvr>
                                        <p:cTn id="38" dur="500"/>
                                        <p:tgtEl>
                                          <p:spTgt spid="4">
                                            <p:txEl>
                                              <p:pRg st="4" end="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4">
                                            <p:txEl>
                                              <p:pRg st="5" end="5"/>
                                            </p:txEl>
                                          </p:spTgt>
                                        </p:tgtEl>
                                        <p:attrNameLst>
                                          <p:attrName>style.visibility</p:attrName>
                                        </p:attrNameLst>
                                      </p:cBhvr>
                                      <p:to>
                                        <p:strVal val="visible"/>
                                      </p:to>
                                    </p:set>
                                    <p:anim calcmode="lin" valueType="num">
                                      <p:cBhvr additive="base">
                                        <p:cTn id="43" dur="500"/>
                                        <p:tgtEl>
                                          <p:spTgt spid="4">
                                            <p:txEl>
                                              <p:pRg st="5" end="5"/>
                                            </p:txEl>
                                          </p:spTgt>
                                        </p:tgtEl>
                                        <p:attrNameLst>
                                          <p:attrName>ppt_y</p:attrName>
                                        </p:attrNameLst>
                                      </p:cBhvr>
                                      <p:tavLst>
                                        <p:tav tm="0">
                                          <p:val>
                                            <p:strVal val="#ppt_y+#ppt_h*1.125000"/>
                                          </p:val>
                                        </p:tav>
                                        <p:tav tm="100000">
                                          <p:val>
                                            <p:strVal val="#ppt_y"/>
                                          </p:val>
                                        </p:tav>
                                      </p:tavLst>
                                    </p:anim>
                                    <p:animEffect transition="in" filter="wipe(up)">
                                      <p:cBhvr>
                                        <p:cTn id="44"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a:spLocks noGrp="1"/>
          </p:cNvSpPr>
          <p:nvPr>
            <p:ph type="body" sz="quarter" idx="10"/>
          </p:nvPr>
        </p:nvSpPr>
        <p:spPr>
          <a:xfrm>
            <a:off x="949662" y="2004008"/>
            <a:ext cx="7761022" cy="3074858"/>
          </a:xfrm>
        </p:spPr>
        <p:txBody>
          <a:bodyPr>
            <a:noAutofit/>
          </a:bodyPr>
          <a:lstStyle/>
          <a:p>
            <a:pPr marL="214313" indent="-214313" eaLnBrk="0" fontAlgn="base" hangingPunct="0">
              <a:spcBef>
                <a:spcPct val="0"/>
              </a:spcBef>
              <a:spcAft>
                <a:spcPct val="0"/>
              </a:spcAft>
              <a:buFont typeface="Arial" charset="0"/>
              <a:buChar char="•"/>
            </a:pPr>
            <a:r>
              <a:rPr lang="en-IN" sz="1650" dirty="0"/>
              <a:t>CLI Changes: Two new commands have been introduced</a:t>
            </a:r>
          </a:p>
          <a:p>
            <a:pPr marL="557213" lvl="1" indent="-214313" eaLnBrk="0" fontAlgn="base" hangingPunct="0">
              <a:spcBef>
                <a:spcPct val="0"/>
              </a:spcBef>
              <a:spcAft>
                <a:spcPct val="0"/>
              </a:spcAft>
              <a:buFont typeface="Wingdings" pitchFamily="2" charset="2"/>
              <a:buChar char="Ø"/>
            </a:pPr>
            <a:r>
              <a:rPr lang="en-IN" sz="1650" dirty="0" err="1"/>
              <a:t>ng</a:t>
            </a:r>
            <a:r>
              <a:rPr lang="en-IN" sz="1650" dirty="0"/>
              <a:t> update &lt;package&gt;</a:t>
            </a:r>
          </a:p>
          <a:p>
            <a:pPr marL="900113" lvl="2" indent="-214313" eaLnBrk="0" fontAlgn="base" hangingPunct="0">
              <a:spcBef>
                <a:spcPct val="0"/>
              </a:spcBef>
              <a:spcAft>
                <a:spcPct val="0"/>
              </a:spcAft>
              <a:buFont typeface="Wingdings" pitchFamily="2" charset="2"/>
              <a:buChar char="ü"/>
            </a:pPr>
            <a:r>
              <a:rPr lang="en-IN" sz="1650" dirty="0"/>
              <a:t>Analyse </a:t>
            </a:r>
            <a:r>
              <a:rPr lang="en-IN" sz="1650" dirty="0" err="1"/>
              <a:t>package.json</a:t>
            </a:r>
            <a:r>
              <a:rPr lang="en-IN" sz="1650" dirty="0"/>
              <a:t> and recommend updates to your application</a:t>
            </a:r>
          </a:p>
          <a:p>
            <a:pPr marL="900113" lvl="2" indent="-214313" eaLnBrk="0" fontAlgn="base" hangingPunct="0">
              <a:spcBef>
                <a:spcPct val="0"/>
              </a:spcBef>
              <a:spcAft>
                <a:spcPct val="0"/>
              </a:spcAft>
              <a:buFont typeface="Wingdings" pitchFamily="2" charset="2"/>
              <a:buChar char="ü"/>
            </a:pPr>
            <a:r>
              <a:rPr lang="en-IN" sz="1650" dirty="0"/>
              <a:t>3rd parties can provide update scripts using schematics</a:t>
            </a:r>
          </a:p>
          <a:p>
            <a:pPr marL="900113" lvl="2" indent="-214313" eaLnBrk="0" fontAlgn="base" hangingPunct="0">
              <a:spcBef>
                <a:spcPct val="0"/>
              </a:spcBef>
              <a:spcAft>
                <a:spcPct val="0"/>
              </a:spcAft>
              <a:buFont typeface="Wingdings" pitchFamily="2" charset="2"/>
              <a:buChar char="ü"/>
            </a:pPr>
            <a:r>
              <a:rPr lang="en-IN" sz="1650" dirty="0"/>
              <a:t>automatically update code for breaking changes</a:t>
            </a:r>
          </a:p>
          <a:p>
            <a:pPr marL="900113" lvl="2" indent="-214313" eaLnBrk="0" fontAlgn="base" hangingPunct="0">
              <a:spcBef>
                <a:spcPct val="0"/>
              </a:spcBef>
              <a:spcAft>
                <a:spcPct val="0"/>
              </a:spcAft>
              <a:buFont typeface="Wingdings" pitchFamily="2" charset="2"/>
              <a:buChar char="ü"/>
            </a:pPr>
            <a:r>
              <a:rPr lang="en-IN" sz="1650" dirty="0"/>
              <a:t>staying update and low maintenance</a:t>
            </a:r>
          </a:p>
          <a:p>
            <a:pPr marL="557213" lvl="1" indent="-214313" eaLnBrk="0" fontAlgn="base" hangingPunct="0">
              <a:spcBef>
                <a:spcPct val="0"/>
              </a:spcBef>
              <a:spcAft>
                <a:spcPct val="0"/>
              </a:spcAft>
              <a:buFont typeface="Wingdings" pitchFamily="2" charset="2"/>
              <a:buChar char="Ø"/>
            </a:pPr>
            <a:r>
              <a:rPr lang="en-IN" sz="1650" dirty="0" err="1"/>
              <a:t>ng</a:t>
            </a:r>
            <a:r>
              <a:rPr lang="en-IN" sz="1650" dirty="0"/>
              <a:t> add</a:t>
            </a:r>
          </a:p>
          <a:p>
            <a:pPr marL="900113" lvl="2" indent="-214313" eaLnBrk="0" fontAlgn="base" hangingPunct="0">
              <a:spcBef>
                <a:spcPct val="0"/>
              </a:spcBef>
              <a:spcAft>
                <a:spcPct val="0"/>
              </a:spcAft>
              <a:buFont typeface="Wingdings" pitchFamily="2" charset="2"/>
              <a:buChar char="ü"/>
            </a:pPr>
            <a:r>
              <a:rPr lang="en-IN" sz="1650" dirty="0"/>
              <a:t>add new </a:t>
            </a:r>
            <a:r>
              <a:rPr lang="en-IN" sz="1650" dirty="0" err="1"/>
              <a:t>capablities</a:t>
            </a:r>
            <a:r>
              <a:rPr lang="en-IN" sz="1650" dirty="0"/>
              <a:t> to your application</a:t>
            </a:r>
          </a:p>
          <a:p>
            <a:pPr marL="900113" lvl="2" indent="-214313" eaLnBrk="0" fontAlgn="base" hangingPunct="0">
              <a:spcBef>
                <a:spcPct val="0"/>
              </a:spcBef>
              <a:spcAft>
                <a:spcPct val="0"/>
              </a:spcAft>
              <a:buFont typeface="Wingdings" pitchFamily="2" charset="2"/>
              <a:buChar char="ü"/>
            </a:pPr>
            <a:r>
              <a:rPr lang="en-IN" sz="1650" dirty="0" err="1"/>
              <a:t>e.g</a:t>
            </a:r>
            <a:r>
              <a:rPr lang="en-IN" sz="1650" dirty="0"/>
              <a:t> </a:t>
            </a:r>
            <a:r>
              <a:rPr lang="en-IN" sz="1650" dirty="0" err="1"/>
              <a:t>ng</a:t>
            </a:r>
            <a:r>
              <a:rPr lang="en-IN" sz="1650" dirty="0"/>
              <a:t> add @angular/material : behind the scene it add bit of necessary code and changes project where needed to add it the thing we just told it to add.</a:t>
            </a:r>
          </a:p>
          <a:p>
            <a:pPr marL="900113" lvl="2" indent="-214313" eaLnBrk="0" fontAlgn="base" hangingPunct="0">
              <a:spcBef>
                <a:spcPct val="0"/>
              </a:spcBef>
              <a:spcAft>
                <a:spcPct val="0"/>
              </a:spcAft>
              <a:buFont typeface="Wingdings" pitchFamily="2" charset="2"/>
              <a:buChar char="ü"/>
            </a:pPr>
            <a:r>
              <a:rPr lang="en-IN" sz="1650" dirty="0"/>
              <a:t>Now adding things like angular material, progressive web app, service workers &amp; angular elements to your existing </a:t>
            </a:r>
            <a:r>
              <a:rPr lang="en-IN" sz="1650" dirty="0" err="1"/>
              <a:t>ng</a:t>
            </a:r>
            <a:r>
              <a:rPr lang="en-IN" sz="1650" dirty="0"/>
              <a:t> application will be easy.</a:t>
            </a:r>
          </a:p>
        </p:txBody>
      </p:sp>
      <p:sp>
        <p:nvSpPr>
          <p:cNvPr id="3" name="Title 1"/>
          <p:cNvSpPr>
            <a:spLocks noGrp="1"/>
          </p:cNvSpPr>
          <p:nvPr>
            <p:ph type="title"/>
          </p:nvPr>
        </p:nvSpPr>
        <p:spPr>
          <a:xfrm>
            <a:off x="467544" y="620688"/>
            <a:ext cx="2791222" cy="627554"/>
          </a:xfrm>
        </p:spPr>
        <p:txBody>
          <a:bodyPr>
            <a:noAutofit/>
          </a:bodyPr>
          <a:lstStyle/>
          <a:p>
            <a:pPr algn="ctr"/>
            <a:r>
              <a:rPr lang="en-US" sz="4500" dirty="0"/>
              <a:t>Angular 6</a:t>
            </a:r>
          </a:p>
        </p:txBody>
      </p:sp>
    </p:spTree>
    <p:extLst>
      <p:ext uri="{BB962C8B-B14F-4D97-AF65-F5344CB8AC3E}">
        <p14:creationId xmlns:p14="http://schemas.microsoft.com/office/powerpoint/2010/main" val="1075925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p:tgtEl>
                                          <p:spTgt spid="4">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 calcmode="lin" valueType="num">
                                      <p:cBhvr additive="base">
                                        <p:cTn id="37" dur="500"/>
                                        <p:tgtEl>
                                          <p:spTgt spid="4">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4">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p:tgtEl>
                                          <p:spTgt spid="4">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4">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nodeType="clickEffect">
                                  <p:stCondLst>
                                    <p:cond delay="0"/>
                                  </p:stCondLst>
                                  <p:childTnLst>
                                    <p:set>
                                      <p:cBhvr>
                                        <p:cTn id="48" dur="1" fill="hold">
                                          <p:stCondLst>
                                            <p:cond delay="0"/>
                                          </p:stCondLst>
                                        </p:cTn>
                                        <p:tgtEl>
                                          <p:spTgt spid="4">
                                            <p:txEl>
                                              <p:pRg st="7" end="7"/>
                                            </p:txEl>
                                          </p:spTgt>
                                        </p:tgtEl>
                                        <p:attrNameLst>
                                          <p:attrName>style.visibility</p:attrName>
                                        </p:attrNameLst>
                                      </p:cBhvr>
                                      <p:to>
                                        <p:strVal val="visible"/>
                                      </p:to>
                                    </p:set>
                                    <p:anim calcmode="lin" valueType="num">
                                      <p:cBhvr additive="base">
                                        <p:cTn id="49" dur="500"/>
                                        <p:tgtEl>
                                          <p:spTgt spid="4">
                                            <p:txEl>
                                              <p:pRg st="7" end="7"/>
                                            </p:txEl>
                                          </p:spTgt>
                                        </p:tgtEl>
                                        <p:attrNameLst>
                                          <p:attrName>ppt_y</p:attrName>
                                        </p:attrNameLst>
                                      </p:cBhvr>
                                      <p:tavLst>
                                        <p:tav tm="0">
                                          <p:val>
                                            <p:strVal val="#ppt_y+#ppt_h*1.125000"/>
                                          </p:val>
                                        </p:tav>
                                        <p:tav tm="100000">
                                          <p:val>
                                            <p:strVal val="#ppt_y"/>
                                          </p:val>
                                        </p:tav>
                                      </p:tavLst>
                                    </p:anim>
                                    <p:animEffect transition="in" filter="wipe(up)">
                                      <p:cBhvr>
                                        <p:cTn id="50" dur="500"/>
                                        <p:tgtEl>
                                          <p:spTgt spid="4">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nodeType="clickEffect">
                                  <p:stCondLst>
                                    <p:cond delay="0"/>
                                  </p:stCondLst>
                                  <p:childTnLst>
                                    <p:set>
                                      <p:cBhvr>
                                        <p:cTn id="54" dur="1" fill="hold">
                                          <p:stCondLst>
                                            <p:cond delay="0"/>
                                          </p:stCondLst>
                                        </p:cTn>
                                        <p:tgtEl>
                                          <p:spTgt spid="4">
                                            <p:txEl>
                                              <p:pRg st="8" end="8"/>
                                            </p:txEl>
                                          </p:spTgt>
                                        </p:tgtEl>
                                        <p:attrNameLst>
                                          <p:attrName>style.visibility</p:attrName>
                                        </p:attrNameLst>
                                      </p:cBhvr>
                                      <p:to>
                                        <p:strVal val="visible"/>
                                      </p:to>
                                    </p:set>
                                    <p:anim calcmode="lin" valueType="num">
                                      <p:cBhvr additive="base">
                                        <p:cTn id="55" dur="500"/>
                                        <p:tgtEl>
                                          <p:spTgt spid="4">
                                            <p:txEl>
                                              <p:pRg st="8" end="8"/>
                                            </p:txEl>
                                          </p:spTgt>
                                        </p:tgtEl>
                                        <p:attrNameLst>
                                          <p:attrName>ppt_y</p:attrName>
                                        </p:attrNameLst>
                                      </p:cBhvr>
                                      <p:tavLst>
                                        <p:tav tm="0">
                                          <p:val>
                                            <p:strVal val="#ppt_y+#ppt_h*1.125000"/>
                                          </p:val>
                                        </p:tav>
                                        <p:tav tm="100000">
                                          <p:val>
                                            <p:strVal val="#ppt_y"/>
                                          </p:val>
                                        </p:tav>
                                      </p:tavLst>
                                    </p:anim>
                                    <p:animEffect transition="in" filter="wipe(up)">
                                      <p:cBhvr>
                                        <p:cTn id="56" dur="500"/>
                                        <p:tgtEl>
                                          <p:spTgt spid="4">
                                            <p:txEl>
                                              <p:pRg st="8" end="8"/>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2" presetClass="entr" presetSubtype="4" fill="hold" nodeType="clickEffect">
                                  <p:stCondLst>
                                    <p:cond delay="0"/>
                                  </p:stCondLst>
                                  <p:childTnLst>
                                    <p:set>
                                      <p:cBhvr>
                                        <p:cTn id="60" dur="1" fill="hold">
                                          <p:stCondLst>
                                            <p:cond delay="0"/>
                                          </p:stCondLst>
                                        </p:cTn>
                                        <p:tgtEl>
                                          <p:spTgt spid="4">
                                            <p:txEl>
                                              <p:pRg st="9" end="9"/>
                                            </p:txEl>
                                          </p:spTgt>
                                        </p:tgtEl>
                                        <p:attrNameLst>
                                          <p:attrName>style.visibility</p:attrName>
                                        </p:attrNameLst>
                                      </p:cBhvr>
                                      <p:to>
                                        <p:strVal val="visible"/>
                                      </p:to>
                                    </p:set>
                                    <p:anim calcmode="lin" valueType="num">
                                      <p:cBhvr additive="base">
                                        <p:cTn id="61" dur="500"/>
                                        <p:tgtEl>
                                          <p:spTgt spid="4">
                                            <p:txEl>
                                              <p:pRg st="9" end="9"/>
                                            </p:txEl>
                                          </p:spTgt>
                                        </p:tgtEl>
                                        <p:attrNameLst>
                                          <p:attrName>ppt_y</p:attrName>
                                        </p:attrNameLst>
                                      </p:cBhvr>
                                      <p:tavLst>
                                        <p:tav tm="0">
                                          <p:val>
                                            <p:strVal val="#ppt_y+#ppt_h*1.125000"/>
                                          </p:val>
                                        </p:tav>
                                        <p:tav tm="100000">
                                          <p:val>
                                            <p:strVal val="#ppt_y"/>
                                          </p:val>
                                        </p:tav>
                                      </p:tavLst>
                                    </p:anim>
                                    <p:animEffect transition="in" filter="wipe(up)">
                                      <p:cBhvr>
                                        <p:cTn id="62"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a:spLocks noGrp="1"/>
          </p:cNvSpPr>
          <p:nvPr>
            <p:ph type="body" sz="quarter" idx="10"/>
          </p:nvPr>
        </p:nvSpPr>
        <p:spPr>
          <a:xfrm>
            <a:off x="755576" y="1412776"/>
            <a:ext cx="7801965" cy="4104456"/>
          </a:xfrm>
        </p:spPr>
        <p:txBody>
          <a:bodyPr>
            <a:noAutofit/>
          </a:bodyPr>
          <a:lstStyle/>
          <a:p>
            <a:pPr marL="214313" indent="-214313" eaLnBrk="0" fontAlgn="base" hangingPunct="0">
              <a:spcBef>
                <a:spcPct val="0"/>
              </a:spcBef>
              <a:spcAft>
                <a:spcPct val="0"/>
              </a:spcAft>
              <a:buFont typeface="Arial" charset="0"/>
              <a:buChar char="•"/>
            </a:pPr>
            <a:r>
              <a:rPr lang="en-IN" sz="1650" dirty="0"/>
              <a:t>Released in Oct 2018</a:t>
            </a:r>
          </a:p>
          <a:p>
            <a:pPr marL="214313" indent="-214313" eaLnBrk="0" fontAlgn="base" hangingPunct="0">
              <a:spcBef>
                <a:spcPct val="0"/>
              </a:spcBef>
              <a:spcAft>
                <a:spcPct val="0"/>
              </a:spcAft>
              <a:buFont typeface="Arial" charset="0"/>
              <a:buChar char="•"/>
            </a:pPr>
            <a:r>
              <a:rPr lang="en-IN" sz="1650" dirty="0"/>
              <a:t>This is a major release and expanding to the entire platform including-</a:t>
            </a:r>
          </a:p>
          <a:p>
            <a:pPr marL="557213" lvl="1" indent="-214313" eaLnBrk="0" fontAlgn="base" hangingPunct="0">
              <a:spcBef>
                <a:spcPct val="0"/>
              </a:spcBef>
              <a:spcAft>
                <a:spcPct val="0"/>
              </a:spcAft>
              <a:buFont typeface="Wingdings" pitchFamily="2" charset="2"/>
              <a:buChar char="Ø"/>
            </a:pPr>
            <a:r>
              <a:rPr lang="en-IN" sz="1650" dirty="0"/>
              <a:t>Core framework,</a:t>
            </a:r>
          </a:p>
          <a:p>
            <a:pPr marL="557213" lvl="1" indent="-214313" eaLnBrk="0" fontAlgn="base" hangingPunct="0">
              <a:spcBef>
                <a:spcPct val="0"/>
              </a:spcBef>
              <a:spcAft>
                <a:spcPct val="0"/>
              </a:spcAft>
              <a:buFont typeface="Wingdings" pitchFamily="2" charset="2"/>
              <a:buChar char="Ø"/>
            </a:pPr>
            <a:r>
              <a:rPr lang="en-IN" sz="1650" dirty="0"/>
              <a:t>Angular Material,</a:t>
            </a:r>
          </a:p>
          <a:p>
            <a:pPr marL="557213" lvl="1" indent="-214313" eaLnBrk="0" fontAlgn="base" hangingPunct="0">
              <a:spcBef>
                <a:spcPct val="0"/>
              </a:spcBef>
              <a:spcAft>
                <a:spcPct val="0"/>
              </a:spcAft>
              <a:buFont typeface="Wingdings" pitchFamily="2" charset="2"/>
              <a:buChar char="Ø"/>
            </a:pPr>
            <a:r>
              <a:rPr lang="en-IN" sz="1650" dirty="0"/>
              <a:t>CLI</a:t>
            </a:r>
          </a:p>
          <a:p>
            <a:pPr marL="214313" indent="-214313" eaLnBrk="0" fontAlgn="base" hangingPunct="0">
              <a:spcBef>
                <a:spcPct val="0"/>
              </a:spcBef>
              <a:spcAft>
                <a:spcPct val="0"/>
              </a:spcAft>
              <a:buFont typeface="Arial" charset="0"/>
              <a:buChar char="•"/>
            </a:pPr>
            <a:r>
              <a:rPr lang="en-IN" sz="1650" dirty="0"/>
              <a:t>CLI Prompts: The CLI will now prompt users as when running common commands like ng new or ng add @angular/material with the intend of getting aid for building a new project using SCSS.</a:t>
            </a:r>
          </a:p>
          <a:p>
            <a:pPr marL="214313" indent="-214313" eaLnBrk="0" fontAlgn="base" hangingPunct="0">
              <a:spcBef>
                <a:spcPct val="0"/>
              </a:spcBef>
              <a:spcAft>
                <a:spcPct val="0"/>
              </a:spcAft>
              <a:buFont typeface="Arial" charset="0"/>
              <a:buChar char="•"/>
            </a:pPr>
            <a:r>
              <a:rPr lang="en-IN" sz="1650" dirty="0"/>
              <a:t>Added a new interface — </a:t>
            </a:r>
            <a:r>
              <a:rPr lang="en-IN" sz="1650" dirty="0" err="1"/>
              <a:t>UrlSegment</a:t>
            </a:r>
            <a:r>
              <a:rPr lang="en-IN" sz="1650" dirty="0"/>
              <a:t>[] to </a:t>
            </a:r>
            <a:r>
              <a:rPr lang="en-IN" sz="1650" dirty="0" err="1"/>
              <a:t>CanLoad</a:t>
            </a:r>
            <a:r>
              <a:rPr lang="en-IN" sz="1650" dirty="0"/>
              <a:t> interface</a:t>
            </a:r>
          </a:p>
          <a:p>
            <a:pPr marL="214313" indent="-214313" eaLnBrk="0" fontAlgn="base" hangingPunct="0">
              <a:spcBef>
                <a:spcPct val="0"/>
              </a:spcBef>
              <a:spcAft>
                <a:spcPct val="0"/>
              </a:spcAft>
              <a:buFont typeface="Arial" charset="0"/>
              <a:buChar char="•"/>
            </a:pPr>
            <a:r>
              <a:rPr lang="en-IN" sz="1650" dirty="0"/>
              <a:t>Added a new interface — </a:t>
            </a:r>
            <a:r>
              <a:rPr lang="en-IN" sz="1650" dirty="0" err="1"/>
              <a:t>DoBootstrap</a:t>
            </a:r>
            <a:r>
              <a:rPr lang="en-IN" sz="1650" dirty="0"/>
              <a:t> interface</a:t>
            </a:r>
          </a:p>
          <a:p>
            <a:pPr marL="214313" indent="-214313" eaLnBrk="0" fontAlgn="base" hangingPunct="0">
              <a:spcBef>
                <a:spcPct val="0"/>
              </a:spcBef>
              <a:spcAft>
                <a:spcPct val="0"/>
              </a:spcAft>
              <a:buFont typeface="Arial" charset="0"/>
              <a:buChar char="•"/>
            </a:pPr>
            <a:r>
              <a:rPr lang="en-IN" sz="1650" dirty="0"/>
              <a:t>Angular 7 added a new compiler — Compatibility Compiler (</a:t>
            </a:r>
            <a:r>
              <a:rPr lang="en-IN" sz="1650" dirty="0" err="1"/>
              <a:t>ngcc</a:t>
            </a:r>
            <a:r>
              <a:rPr lang="en-IN" sz="1650" dirty="0"/>
              <a:t>)</a:t>
            </a:r>
          </a:p>
          <a:p>
            <a:pPr marL="214313" indent="-214313" eaLnBrk="0" fontAlgn="base" hangingPunct="0">
              <a:spcBef>
                <a:spcPct val="0"/>
              </a:spcBef>
              <a:spcAft>
                <a:spcPct val="0"/>
              </a:spcAft>
              <a:buFont typeface="Arial" charset="0"/>
              <a:buChar char="•"/>
            </a:pPr>
            <a:r>
              <a:rPr lang="en-IN" sz="1650" dirty="0"/>
              <a:t>Introduce a new Pipe called — </a:t>
            </a:r>
            <a:r>
              <a:rPr lang="en-IN" sz="1650" dirty="0" err="1"/>
              <a:t>KeyValuePipe</a:t>
            </a:r>
            <a:endParaRPr lang="en-IN" sz="1650" dirty="0"/>
          </a:p>
          <a:p>
            <a:pPr marL="214313" indent="-214313" eaLnBrk="0" fontAlgn="base" hangingPunct="0">
              <a:spcBef>
                <a:spcPct val="0"/>
              </a:spcBef>
              <a:spcAft>
                <a:spcPct val="0"/>
              </a:spcAft>
              <a:buFont typeface="Arial" charset="0"/>
              <a:buChar char="•"/>
            </a:pPr>
            <a:r>
              <a:rPr lang="en-IN" sz="1650" dirty="0"/>
              <a:t>Angular 7 now supporting to </a:t>
            </a:r>
            <a:r>
              <a:rPr lang="en-IN" sz="1650" dirty="0" err="1"/>
              <a:t>TypeScript</a:t>
            </a:r>
            <a:r>
              <a:rPr lang="en-IN" sz="1650" dirty="0"/>
              <a:t> 2.9.</a:t>
            </a:r>
          </a:p>
          <a:p>
            <a:pPr marL="214313" indent="-214313" eaLnBrk="0" fontAlgn="base" hangingPunct="0">
              <a:spcBef>
                <a:spcPct val="0"/>
              </a:spcBef>
              <a:spcAft>
                <a:spcPct val="0"/>
              </a:spcAft>
              <a:buFont typeface="Arial" charset="0"/>
              <a:buChar char="•"/>
            </a:pPr>
            <a:r>
              <a:rPr lang="en-IN" sz="1650" dirty="0"/>
              <a:t>Added a new elements features — enable Shadow DOM v1 </a:t>
            </a:r>
            <a:r>
              <a:rPr lang="en-IN" sz="1650"/>
              <a:t>and slots</a:t>
            </a:r>
            <a:endParaRPr lang="en-IN" sz="1650" dirty="0"/>
          </a:p>
        </p:txBody>
      </p:sp>
      <p:sp>
        <p:nvSpPr>
          <p:cNvPr id="3" name="Title 1"/>
          <p:cNvSpPr>
            <a:spLocks noGrp="1"/>
          </p:cNvSpPr>
          <p:nvPr>
            <p:ph type="title"/>
          </p:nvPr>
        </p:nvSpPr>
        <p:spPr>
          <a:xfrm>
            <a:off x="395536" y="476672"/>
            <a:ext cx="2863230" cy="555546"/>
          </a:xfrm>
        </p:spPr>
        <p:txBody>
          <a:bodyPr>
            <a:noAutofit/>
          </a:bodyPr>
          <a:lstStyle/>
          <a:p>
            <a:pPr algn="ctr"/>
            <a:r>
              <a:rPr lang="en-US" sz="4500" dirty="0"/>
              <a:t>Angular 7</a:t>
            </a:r>
          </a:p>
        </p:txBody>
      </p:sp>
    </p:spTree>
    <p:extLst>
      <p:ext uri="{BB962C8B-B14F-4D97-AF65-F5344CB8AC3E}">
        <p14:creationId xmlns:p14="http://schemas.microsoft.com/office/powerpoint/2010/main" val="2298195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p:tgtEl>
                                          <p:spTgt spid="4">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 calcmode="lin" valueType="num">
                                      <p:cBhvr additive="base">
                                        <p:cTn id="37" dur="500"/>
                                        <p:tgtEl>
                                          <p:spTgt spid="4">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4">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p:tgtEl>
                                          <p:spTgt spid="4">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4">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nodeType="clickEffect">
                                  <p:stCondLst>
                                    <p:cond delay="0"/>
                                  </p:stCondLst>
                                  <p:childTnLst>
                                    <p:set>
                                      <p:cBhvr>
                                        <p:cTn id="48" dur="1" fill="hold">
                                          <p:stCondLst>
                                            <p:cond delay="0"/>
                                          </p:stCondLst>
                                        </p:cTn>
                                        <p:tgtEl>
                                          <p:spTgt spid="4">
                                            <p:txEl>
                                              <p:pRg st="7" end="7"/>
                                            </p:txEl>
                                          </p:spTgt>
                                        </p:tgtEl>
                                        <p:attrNameLst>
                                          <p:attrName>style.visibility</p:attrName>
                                        </p:attrNameLst>
                                      </p:cBhvr>
                                      <p:to>
                                        <p:strVal val="visible"/>
                                      </p:to>
                                    </p:set>
                                    <p:anim calcmode="lin" valueType="num">
                                      <p:cBhvr additive="base">
                                        <p:cTn id="49" dur="500"/>
                                        <p:tgtEl>
                                          <p:spTgt spid="4">
                                            <p:txEl>
                                              <p:pRg st="7" end="7"/>
                                            </p:txEl>
                                          </p:spTgt>
                                        </p:tgtEl>
                                        <p:attrNameLst>
                                          <p:attrName>ppt_y</p:attrName>
                                        </p:attrNameLst>
                                      </p:cBhvr>
                                      <p:tavLst>
                                        <p:tav tm="0">
                                          <p:val>
                                            <p:strVal val="#ppt_y+#ppt_h*1.125000"/>
                                          </p:val>
                                        </p:tav>
                                        <p:tav tm="100000">
                                          <p:val>
                                            <p:strVal val="#ppt_y"/>
                                          </p:val>
                                        </p:tav>
                                      </p:tavLst>
                                    </p:anim>
                                    <p:animEffect transition="in" filter="wipe(up)">
                                      <p:cBhvr>
                                        <p:cTn id="50" dur="500"/>
                                        <p:tgtEl>
                                          <p:spTgt spid="4">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nodeType="clickEffect">
                                  <p:stCondLst>
                                    <p:cond delay="0"/>
                                  </p:stCondLst>
                                  <p:childTnLst>
                                    <p:set>
                                      <p:cBhvr>
                                        <p:cTn id="54" dur="1" fill="hold">
                                          <p:stCondLst>
                                            <p:cond delay="0"/>
                                          </p:stCondLst>
                                        </p:cTn>
                                        <p:tgtEl>
                                          <p:spTgt spid="4">
                                            <p:txEl>
                                              <p:pRg st="8" end="8"/>
                                            </p:txEl>
                                          </p:spTgt>
                                        </p:tgtEl>
                                        <p:attrNameLst>
                                          <p:attrName>style.visibility</p:attrName>
                                        </p:attrNameLst>
                                      </p:cBhvr>
                                      <p:to>
                                        <p:strVal val="visible"/>
                                      </p:to>
                                    </p:set>
                                    <p:anim calcmode="lin" valueType="num">
                                      <p:cBhvr additive="base">
                                        <p:cTn id="55" dur="500"/>
                                        <p:tgtEl>
                                          <p:spTgt spid="4">
                                            <p:txEl>
                                              <p:pRg st="8" end="8"/>
                                            </p:txEl>
                                          </p:spTgt>
                                        </p:tgtEl>
                                        <p:attrNameLst>
                                          <p:attrName>ppt_y</p:attrName>
                                        </p:attrNameLst>
                                      </p:cBhvr>
                                      <p:tavLst>
                                        <p:tav tm="0">
                                          <p:val>
                                            <p:strVal val="#ppt_y+#ppt_h*1.125000"/>
                                          </p:val>
                                        </p:tav>
                                        <p:tav tm="100000">
                                          <p:val>
                                            <p:strVal val="#ppt_y"/>
                                          </p:val>
                                        </p:tav>
                                      </p:tavLst>
                                    </p:anim>
                                    <p:animEffect transition="in" filter="wipe(up)">
                                      <p:cBhvr>
                                        <p:cTn id="56" dur="500"/>
                                        <p:tgtEl>
                                          <p:spTgt spid="4">
                                            <p:txEl>
                                              <p:pRg st="8" end="8"/>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2" presetClass="entr" presetSubtype="4" fill="hold" nodeType="clickEffect">
                                  <p:stCondLst>
                                    <p:cond delay="0"/>
                                  </p:stCondLst>
                                  <p:childTnLst>
                                    <p:set>
                                      <p:cBhvr>
                                        <p:cTn id="60" dur="1" fill="hold">
                                          <p:stCondLst>
                                            <p:cond delay="0"/>
                                          </p:stCondLst>
                                        </p:cTn>
                                        <p:tgtEl>
                                          <p:spTgt spid="4">
                                            <p:txEl>
                                              <p:pRg st="9" end="9"/>
                                            </p:txEl>
                                          </p:spTgt>
                                        </p:tgtEl>
                                        <p:attrNameLst>
                                          <p:attrName>style.visibility</p:attrName>
                                        </p:attrNameLst>
                                      </p:cBhvr>
                                      <p:to>
                                        <p:strVal val="visible"/>
                                      </p:to>
                                    </p:set>
                                    <p:anim calcmode="lin" valueType="num">
                                      <p:cBhvr additive="base">
                                        <p:cTn id="61" dur="500"/>
                                        <p:tgtEl>
                                          <p:spTgt spid="4">
                                            <p:txEl>
                                              <p:pRg st="9" end="9"/>
                                            </p:txEl>
                                          </p:spTgt>
                                        </p:tgtEl>
                                        <p:attrNameLst>
                                          <p:attrName>ppt_y</p:attrName>
                                        </p:attrNameLst>
                                      </p:cBhvr>
                                      <p:tavLst>
                                        <p:tav tm="0">
                                          <p:val>
                                            <p:strVal val="#ppt_y+#ppt_h*1.125000"/>
                                          </p:val>
                                        </p:tav>
                                        <p:tav tm="100000">
                                          <p:val>
                                            <p:strVal val="#ppt_y"/>
                                          </p:val>
                                        </p:tav>
                                      </p:tavLst>
                                    </p:anim>
                                    <p:animEffect transition="in" filter="wipe(up)">
                                      <p:cBhvr>
                                        <p:cTn id="62" dur="500"/>
                                        <p:tgtEl>
                                          <p:spTgt spid="4">
                                            <p:txEl>
                                              <p:pRg st="9" end="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2" presetClass="entr" presetSubtype="4" fill="hold" nodeType="clickEffect">
                                  <p:stCondLst>
                                    <p:cond delay="0"/>
                                  </p:stCondLst>
                                  <p:childTnLst>
                                    <p:set>
                                      <p:cBhvr>
                                        <p:cTn id="66" dur="1" fill="hold">
                                          <p:stCondLst>
                                            <p:cond delay="0"/>
                                          </p:stCondLst>
                                        </p:cTn>
                                        <p:tgtEl>
                                          <p:spTgt spid="4">
                                            <p:txEl>
                                              <p:pRg st="10" end="10"/>
                                            </p:txEl>
                                          </p:spTgt>
                                        </p:tgtEl>
                                        <p:attrNameLst>
                                          <p:attrName>style.visibility</p:attrName>
                                        </p:attrNameLst>
                                      </p:cBhvr>
                                      <p:to>
                                        <p:strVal val="visible"/>
                                      </p:to>
                                    </p:set>
                                    <p:anim calcmode="lin" valueType="num">
                                      <p:cBhvr additive="base">
                                        <p:cTn id="67" dur="500"/>
                                        <p:tgtEl>
                                          <p:spTgt spid="4">
                                            <p:txEl>
                                              <p:pRg st="10" end="10"/>
                                            </p:txEl>
                                          </p:spTgt>
                                        </p:tgtEl>
                                        <p:attrNameLst>
                                          <p:attrName>ppt_y</p:attrName>
                                        </p:attrNameLst>
                                      </p:cBhvr>
                                      <p:tavLst>
                                        <p:tav tm="0">
                                          <p:val>
                                            <p:strVal val="#ppt_y+#ppt_h*1.125000"/>
                                          </p:val>
                                        </p:tav>
                                        <p:tav tm="100000">
                                          <p:val>
                                            <p:strVal val="#ppt_y"/>
                                          </p:val>
                                        </p:tav>
                                      </p:tavLst>
                                    </p:anim>
                                    <p:animEffect transition="in" filter="wipe(up)">
                                      <p:cBhvr>
                                        <p:cTn id="68" dur="500"/>
                                        <p:tgtEl>
                                          <p:spTgt spid="4">
                                            <p:txEl>
                                              <p:pRg st="10" end="10"/>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2" presetClass="entr" presetSubtype="4" fill="hold" nodeType="clickEffect">
                                  <p:stCondLst>
                                    <p:cond delay="0"/>
                                  </p:stCondLst>
                                  <p:childTnLst>
                                    <p:set>
                                      <p:cBhvr>
                                        <p:cTn id="72" dur="1" fill="hold">
                                          <p:stCondLst>
                                            <p:cond delay="0"/>
                                          </p:stCondLst>
                                        </p:cTn>
                                        <p:tgtEl>
                                          <p:spTgt spid="4">
                                            <p:txEl>
                                              <p:pRg st="11" end="11"/>
                                            </p:txEl>
                                          </p:spTgt>
                                        </p:tgtEl>
                                        <p:attrNameLst>
                                          <p:attrName>style.visibility</p:attrName>
                                        </p:attrNameLst>
                                      </p:cBhvr>
                                      <p:to>
                                        <p:strVal val="visible"/>
                                      </p:to>
                                    </p:set>
                                    <p:anim calcmode="lin" valueType="num">
                                      <p:cBhvr additive="base">
                                        <p:cTn id="73" dur="500"/>
                                        <p:tgtEl>
                                          <p:spTgt spid="4">
                                            <p:txEl>
                                              <p:pRg st="11" end="11"/>
                                            </p:txEl>
                                          </p:spTgt>
                                        </p:tgtEl>
                                        <p:attrNameLst>
                                          <p:attrName>ppt_y</p:attrName>
                                        </p:attrNameLst>
                                      </p:cBhvr>
                                      <p:tavLst>
                                        <p:tav tm="0">
                                          <p:val>
                                            <p:strVal val="#ppt_y+#ppt_h*1.125000"/>
                                          </p:val>
                                        </p:tav>
                                        <p:tav tm="100000">
                                          <p:val>
                                            <p:strVal val="#ppt_y"/>
                                          </p:val>
                                        </p:tav>
                                      </p:tavLst>
                                    </p:anim>
                                    <p:animEffect transition="in" filter="wipe(up)">
                                      <p:cBhvr>
                                        <p:cTn id="74" dur="500"/>
                                        <p:tgtEl>
                                          <p:spTgt spid="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a:spLocks noGrp="1"/>
          </p:cNvSpPr>
          <p:nvPr>
            <p:ph type="body" sz="quarter" idx="10"/>
          </p:nvPr>
        </p:nvSpPr>
        <p:spPr>
          <a:xfrm>
            <a:off x="898482" y="1973300"/>
            <a:ext cx="7801965" cy="3074858"/>
          </a:xfrm>
        </p:spPr>
        <p:txBody>
          <a:bodyPr>
            <a:noAutofit/>
          </a:bodyPr>
          <a:lstStyle/>
          <a:p>
            <a:pPr marL="214313" indent="-214313" eaLnBrk="0" fontAlgn="base" hangingPunct="0">
              <a:spcBef>
                <a:spcPct val="0"/>
              </a:spcBef>
              <a:spcAft>
                <a:spcPct val="0"/>
              </a:spcAft>
              <a:buFont typeface="Arial" charset="0"/>
              <a:buChar char="•"/>
            </a:pPr>
            <a:r>
              <a:rPr lang="en-IN" sz="1650" dirty="0"/>
              <a:t>Added a new router features — warn if navigation triggered outside Angular zone</a:t>
            </a:r>
          </a:p>
          <a:p>
            <a:pPr marL="214313" indent="-214313" eaLnBrk="0" fontAlgn="base" hangingPunct="0">
              <a:spcBef>
                <a:spcPct val="0"/>
              </a:spcBef>
              <a:spcAft>
                <a:spcPct val="0"/>
              </a:spcAft>
              <a:buFont typeface="Arial" charset="0"/>
              <a:buChar char="•"/>
            </a:pPr>
            <a:r>
              <a:rPr lang="en-IN" sz="1650" dirty="0"/>
              <a:t>Added a new mapping for </a:t>
            </a:r>
            <a:r>
              <a:rPr lang="en-IN" sz="1650" dirty="0" err="1"/>
              <a:t>ngfactory</a:t>
            </a:r>
            <a:r>
              <a:rPr lang="en-IN" sz="1650" dirty="0"/>
              <a:t> and </a:t>
            </a:r>
            <a:r>
              <a:rPr lang="en-IN" sz="1650" dirty="0" err="1"/>
              <a:t>ngsummary</a:t>
            </a:r>
            <a:r>
              <a:rPr lang="en-IN" sz="1650" dirty="0"/>
              <a:t> files to their module names in AOT summary resolver.</a:t>
            </a:r>
          </a:p>
          <a:p>
            <a:pPr marL="214313" indent="-214313" eaLnBrk="0" fontAlgn="base" hangingPunct="0">
              <a:spcBef>
                <a:spcPct val="0"/>
              </a:spcBef>
              <a:spcAft>
                <a:spcPct val="0"/>
              </a:spcAft>
              <a:buFont typeface="Arial" charset="0"/>
              <a:buChar char="•"/>
            </a:pPr>
            <a:r>
              <a:rPr lang="en-IN" sz="1650" dirty="0"/>
              <a:t>Added a new “original” placeholder value on extracted XMB</a:t>
            </a:r>
          </a:p>
          <a:p>
            <a:pPr marL="214313" indent="-214313" eaLnBrk="0" fontAlgn="base" hangingPunct="0">
              <a:spcBef>
                <a:spcPct val="0"/>
              </a:spcBef>
              <a:spcAft>
                <a:spcPct val="0"/>
              </a:spcAft>
              <a:buFont typeface="Arial" charset="0"/>
              <a:buChar char="•"/>
            </a:pPr>
            <a:r>
              <a:rPr lang="en-IN" sz="1650" dirty="0"/>
              <a:t>Added a new ability to recover from malformed URLs</a:t>
            </a:r>
          </a:p>
          <a:p>
            <a:pPr marL="214313" indent="-214313" eaLnBrk="0" fontAlgn="base" hangingPunct="0">
              <a:spcBef>
                <a:spcPct val="0"/>
              </a:spcBef>
              <a:spcAft>
                <a:spcPct val="0"/>
              </a:spcAft>
              <a:buFont typeface="Arial" charset="0"/>
              <a:buChar char="•"/>
            </a:pPr>
            <a:r>
              <a:rPr lang="en-IN" sz="1650" dirty="0"/>
              <a:t>Added a new compiler support dot (.) in import statements and also avoid a crash in </a:t>
            </a:r>
            <a:r>
              <a:rPr lang="en-IN" sz="1650" dirty="0" err="1"/>
              <a:t>ngc</a:t>
            </a:r>
            <a:r>
              <a:rPr lang="en-IN" sz="1650" dirty="0"/>
              <a:t>-wrapped</a:t>
            </a:r>
          </a:p>
          <a:p>
            <a:pPr marL="214313" indent="-214313" eaLnBrk="0" fontAlgn="base" hangingPunct="0">
              <a:spcBef>
                <a:spcPct val="0"/>
              </a:spcBef>
              <a:spcAft>
                <a:spcPct val="0"/>
              </a:spcAft>
              <a:buFont typeface="Arial" charset="0"/>
              <a:buChar char="•"/>
            </a:pPr>
            <a:r>
              <a:rPr lang="en-IN" sz="1650" dirty="0"/>
              <a:t>Update compiler to flatten nested template fns</a:t>
            </a:r>
          </a:p>
        </p:txBody>
      </p:sp>
      <p:sp>
        <p:nvSpPr>
          <p:cNvPr id="3" name="Title 1"/>
          <p:cNvSpPr>
            <a:spLocks noGrp="1"/>
          </p:cNvSpPr>
          <p:nvPr>
            <p:ph type="title"/>
          </p:nvPr>
        </p:nvSpPr>
        <p:spPr>
          <a:xfrm>
            <a:off x="539552" y="620688"/>
            <a:ext cx="2791222" cy="627554"/>
          </a:xfrm>
        </p:spPr>
        <p:txBody>
          <a:bodyPr>
            <a:noAutofit/>
          </a:bodyPr>
          <a:lstStyle/>
          <a:p>
            <a:pPr algn="ctr"/>
            <a:r>
              <a:rPr lang="en-US" sz="4500" dirty="0"/>
              <a:t>Angular 7</a:t>
            </a:r>
          </a:p>
        </p:txBody>
      </p:sp>
    </p:spTree>
    <p:extLst>
      <p:ext uri="{BB962C8B-B14F-4D97-AF65-F5344CB8AC3E}">
        <p14:creationId xmlns:p14="http://schemas.microsoft.com/office/powerpoint/2010/main" val="705688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p:tgtEl>
                                          <p:spTgt spid="4">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 calcmode="lin" valueType="num">
                                      <p:cBhvr additive="base">
                                        <p:cTn id="37" dur="500"/>
                                        <p:tgtEl>
                                          <p:spTgt spid="4">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127000" y="84138"/>
            <a:ext cx="8442325" cy="595312"/>
          </a:xfrm>
        </p:spPr>
        <p:txBody>
          <a:bodyPr/>
          <a:lstStyle/>
          <a:p>
            <a:r>
              <a:rPr lang="en-US" sz="2000" b="1" dirty="0">
                <a:solidFill>
                  <a:srgbClr val="4E84C4"/>
                </a:solidFill>
                <a:latin typeface="Myriad Pro" pitchFamily="34" charset="0"/>
              </a:rPr>
              <a:t>Shalini Mittal</a:t>
            </a:r>
          </a:p>
        </p:txBody>
      </p:sp>
      <p:sp>
        <p:nvSpPr>
          <p:cNvPr id="3075" name="Rectangle 12"/>
          <p:cNvSpPr>
            <a:spLocks noChangeArrowheads="1"/>
          </p:cNvSpPr>
          <p:nvPr/>
        </p:nvSpPr>
        <p:spPr bwMode="auto">
          <a:xfrm>
            <a:off x="219075" y="587375"/>
            <a:ext cx="2770188" cy="2265561"/>
          </a:xfrm>
          <a:prstGeom prst="rect">
            <a:avLst/>
          </a:prstGeom>
          <a:solidFill>
            <a:schemeClr val="bg1"/>
          </a:solidFill>
          <a:ln w="9525">
            <a:solidFill>
              <a:schemeClr val="tx1"/>
            </a:solidFill>
            <a:miter lim="800000"/>
            <a:headEnd/>
            <a:tailEnd/>
          </a:ln>
          <a:effectLst>
            <a:outerShdw dist="63500" dir="3187806" algn="ctr" rotWithShape="0">
              <a:srgbClr val="DDDDDD">
                <a:alpha val="50000"/>
              </a:srgbClr>
            </a:outerShdw>
          </a:effectLst>
        </p:spPr>
        <p:txBody>
          <a:bodyPr wrap="none" anchor="ctr"/>
          <a:lstStyle/>
          <a:p>
            <a:pPr algn="l"/>
            <a:endParaRPr lang="en-US" sz="1100">
              <a:solidFill>
                <a:prstClr val="black"/>
              </a:solidFill>
              <a:cs typeface="Arial" charset="0"/>
            </a:endParaRPr>
          </a:p>
        </p:txBody>
      </p:sp>
      <p:sp>
        <p:nvSpPr>
          <p:cNvPr id="3076" name="Text Box 4"/>
          <p:cNvSpPr txBox="1">
            <a:spLocks noChangeArrowheads="1"/>
          </p:cNvSpPr>
          <p:nvPr/>
        </p:nvSpPr>
        <p:spPr bwMode="auto">
          <a:xfrm>
            <a:off x="206166" y="1536700"/>
            <a:ext cx="2637642" cy="1492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100">
                <a:solidFill>
                  <a:schemeClr val="tx1"/>
                </a:solidFill>
                <a:latin typeface="Arial" charset="0"/>
                <a:cs typeface="Arial" charset="0"/>
              </a:defRPr>
            </a:lvl1pPr>
            <a:lvl2pPr marL="742950" indent="-285750" eaLnBrk="0" hangingPunct="0">
              <a:defRPr sz="1100">
                <a:solidFill>
                  <a:schemeClr val="tx1"/>
                </a:solidFill>
                <a:latin typeface="Arial" charset="0"/>
                <a:cs typeface="Arial" charset="0"/>
              </a:defRPr>
            </a:lvl2pPr>
            <a:lvl3pPr marL="1143000" indent="-228600" eaLnBrk="0" hangingPunct="0">
              <a:defRPr sz="1100">
                <a:solidFill>
                  <a:schemeClr val="tx1"/>
                </a:solidFill>
                <a:latin typeface="Arial" charset="0"/>
                <a:cs typeface="Arial" charset="0"/>
              </a:defRPr>
            </a:lvl3pPr>
            <a:lvl4pPr marL="1600200" indent="-228600" eaLnBrk="0" hangingPunct="0">
              <a:defRPr sz="1100">
                <a:solidFill>
                  <a:schemeClr val="tx1"/>
                </a:solidFill>
                <a:latin typeface="Arial" charset="0"/>
                <a:cs typeface="Arial" charset="0"/>
              </a:defRPr>
            </a:lvl4pPr>
            <a:lvl5pPr marL="2057400" indent="-228600" eaLnBrk="0" hangingPunct="0">
              <a:defRPr sz="1100">
                <a:solidFill>
                  <a:schemeClr val="tx1"/>
                </a:solidFill>
                <a:latin typeface="Arial" charset="0"/>
                <a:cs typeface="Arial" charset="0"/>
              </a:defRPr>
            </a:lvl5pPr>
            <a:lvl6pPr marL="2514600" indent="-228600" eaLnBrk="0" fontAlgn="base" hangingPunct="0">
              <a:spcBef>
                <a:spcPct val="0"/>
              </a:spcBef>
              <a:spcAft>
                <a:spcPct val="0"/>
              </a:spcAft>
              <a:defRPr sz="1100">
                <a:solidFill>
                  <a:schemeClr val="tx1"/>
                </a:solidFill>
                <a:latin typeface="Arial" charset="0"/>
                <a:cs typeface="Arial" charset="0"/>
              </a:defRPr>
            </a:lvl6pPr>
            <a:lvl7pPr marL="2971800" indent="-228600" eaLnBrk="0" fontAlgn="base" hangingPunct="0">
              <a:spcBef>
                <a:spcPct val="0"/>
              </a:spcBef>
              <a:spcAft>
                <a:spcPct val="0"/>
              </a:spcAft>
              <a:defRPr sz="1100">
                <a:solidFill>
                  <a:schemeClr val="tx1"/>
                </a:solidFill>
                <a:latin typeface="Arial" charset="0"/>
                <a:cs typeface="Arial" charset="0"/>
              </a:defRPr>
            </a:lvl7pPr>
            <a:lvl8pPr marL="3429000" indent="-228600" eaLnBrk="0" fontAlgn="base" hangingPunct="0">
              <a:spcBef>
                <a:spcPct val="0"/>
              </a:spcBef>
              <a:spcAft>
                <a:spcPct val="0"/>
              </a:spcAft>
              <a:defRPr sz="1100">
                <a:solidFill>
                  <a:schemeClr val="tx1"/>
                </a:solidFill>
                <a:latin typeface="Arial" charset="0"/>
                <a:cs typeface="Arial" charset="0"/>
              </a:defRPr>
            </a:lvl8pPr>
            <a:lvl9pPr marL="3886200" indent="-228600" eaLnBrk="0" fontAlgn="base" hangingPunct="0">
              <a:spcBef>
                <a:spcPct val="0"/>
              </a:spcBef>
              <a:spcAft>
                <a:spcPct val="0"/>
              </a:spcAft>
              <a:defRPr sz="1100">
                <a:solidFill>
                  <a:schemeClr val="tx1"/>
                </a:solidFill>
                <a:latin typeface="Arial" charset="0"/>
                <a:cs typeface="Arial" charset="0"/>
              </a:defRPr>
            </a:lvl9pPr>
          </a:lstStyle>
          <a:p>
            <a:pPr algn="l" eaLnBrk="1" hangingPunct="1"/>
            <a:r>
              <a:rPr lang="en-US" dirty="0">
                <a:solidFill>
                  <a:prstClr val="black"/>
                </a:solidFill>
                <a:latin typeface="Calibri" pitchFamily="34" charset="0"/>
              </a:rPr>
              <a:t>Shalini Mittal</a:t>
            </a:r>
          </a:p>
          <a:p>
            <a:pPr eaLnBrk="1" hangingPunct="1"/>
            <a:r>
              <a:rPr lang="en-US" dirty="0">
                <a:latin typeface="Calibri" panose="020F0502020204030204" pitchFamily="34" charset="0"/>
                <a:cs typeface="Calibri" panose="020F0502020204030204" pitchFamily="34" charset="0"/>
              </a:rPr>
              <a:t>Full Stack Development Expert  and Instructor | Content Creator | YouTuber | Speaker &amp; Mentor </a:t>
            </a:r>
          </a:p>
          <a:p>
            <a:pPr algn="l" eaLnBrk="1" hangingPunct="1"/>
            <a:endParaRPr lang="en-US" dirty="0">
              <a:solidFill>
                <a:prstClr val="black"/>
              </a:solidFill>
              <a:latin typeface="Calibri" pitchFamily="34" charset="0"/>
            </a:endParaRPr>
          </a:p>
          <a:p>
            <a:pPr algn="l" eaLnBrk="1" hangingPunct="1"/>
            <a:r>
              <a:rPr lang="en-US" dirty="0">
                <a:solidFill>
                  <a:prstClr val="black"/>
                </a:solidFill>
                <a:latin typeface="Calibri" pitchFamily="34" charset="0"/>
              </a:rPr>
              <a:t>Email: shalini06.mittal@gmail.com </a:t>
            </a:r>
          </a:p>
          <a:p>
            <a:pPr algn="l" eaLnBrk="1" hangingPunct="1"/>
            <a:r>
              <a:rPr lang="en-US" dirty="0">
                <a:solidFill>
                  <a:prstClr val="black"/>
                </a:solidFill>
                <a:latin typeface="Calibri" pitchFamily="34" charset="0"/>
              </a:rPr>
              <a:t>Phone: +91-7738460004</a:t>
            </a:r>
          </a:p>
          <a:p>
            <a:pPr eaLnBrk="1" hangingPunct="1"/>
            <a:endParaRPr lang="en-US" dirty="0"/>
          </a:p>
        </p:txBody>
      </p:sp>
      <p:grpSp>
        <p:nvGrpSpPr>
          <p:cNvPr id="3077" name="Group 65"/>
          <p:cNvGrpSpPr>
            <a:grpSpLocks/>
          </p:cNvGrpSpPr>
          <p:nvPr/>
        </p:nvGrpSpPr>
        <p:grpSpPr bwMode="auto">
          <a:xfrm>
            <a:off x="196850" y="2925471"/>
            <a:ext cx="2784475" cy="3521975"/>
            <a:chOff x="124" y="1515"/>
            <a:chExt cx="1754" cy="2574"/>
          </a:xfrm>
        </p:grpSpPr>
        <p:sp>
          <p:nvSpPr>
            <p:cNvPr id="3093" name="Rectangle 23"/>
            <p:cNvSpPr>
              <a:spLocks noChangeArrowheads="1"/>
            </p:cNvSpPr>
            <p:nvPr/>
          </p:nvSpPr>
          <p:spPr bwMode="auto">
            <a:xfrm>
              <a:off x="124" y="1763"/>
              <a:ext cx="1754" cy="2126"/>
            </a:xfrm>
            <a:prstGeom prst="rect">
              <a:avLst/>
            </a:prstGeom>
            <a:solidFill>
              <a:schemeClr val="bg1"/>
            </a:solidFill>
            <a:ln w="9525">
              <a:solidFill>
                <a:schemeClr val="tx1"/>
              </a:solidFill>
              <a:miter lim="800000"/>
              <a:headEnd/>
              <a:tailEnd/>
            </a:ln>
            <a:effectLst>
              <a:outerShdw dist="71842" dir="2700000" algn="ctr" rotWithShape="0">
                <a:srgbClr val="DDDDDD">
                  <a:alpha val="50000"/>
                </a:srgbClr>
              </a:outerShdw>
            </a:effectLst>
          </p:spPr>
          <p:txBody>
            <a:bodyPr wrap="none" anchor="ctr"/>
            <a:lstStyle/>
            <a:p>
              <a:pPr algn="l"/>
              <a:endParaRPr lang="en-US" sz="1100">
                <a:solidFill>
                  <a:prstClr val="black"/>
                </a:solidFill>
                <a:cs typeface="Arial" charset="0"/>
              </a:endParaRPr>
            </a:p>
          </p:txBody>
        </p:sp>
        <p:sp>
          <p:nvSpPr>
            <p:cNvPr id="3094" name="Rectangle 18"/>
            <p:cNvSpPr>
              <a:spLocks noChangeArrowheads="1"/>
            </p:cNvSpPr>
            <p:nvPr/>
          </p:nvSpPr>
          <p:spPr bwMode="auto">
            <a:xfrm>
              <a:off x="156" y="1862"/>
              <a:ext cx="1703" cy="2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171450" indent="-171450">
                <a:buFont typeface="Arial" panose="020B0604020202020204" pitchFamily="34" charset="0"/>
                <a:buChar char="•"/>
              </a:pPr>
              <a:r>
                <a:rPr lang="en-US" sz="1200" dirty="0" err="1">
                  <a:latin typeface="Calibri" panose="020F0502020204030204" pitchFamily="34" charset="0"/>
                  <a:cs typeface="Calibri" panose="020F0502020204030204" pitchFamily="34" charset="0"/>
                </a:rPr>
                <a:t>Javascript</a:t>
              </a:r>
              <a:r>
                <a:rPr lang="en-US" sz="1200" dirty="0">
                  <a:latin typeface="Calibri" panose="020F0502020204030204" pitchFamily="34" charset="0"/>
                  <a:cs typeface="Calibri" panose="020F0502020204030204" pitchFamily="34" charset="0"/>
                </a:rPr>
                <a:t> Certification Training</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Complete HTML and CSS Training Course</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Apache Kafka</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Java Certification Training</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MEAN Stack</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MERN Stack</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Selenium 3.0 Training</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Node.js Training</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Spring Boot and </a:t>
              </a:r>
              <a:r>
                <a:rPr lang="en-US" sz="1200" dirty="0" err="1">
                  <a:latin typeface="Calibri" panose="020F0502020204030204" pitchFamily="34" charset="0"/>
                  <a:cs typeface="Calibri" panose="020F0502020204030204" pitchFamily="34" charset="0"/>
                </a:rPr>
                <a:t>MicroServices</a:t>
              </a:r>
              <a:endParaRPr lang="en-US" sz="1200" dirty="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Selenium </a:t>
              </a:r>
              <a:r>
                <a:rPr lang="en-US" sz="1200" dirty="0" err="1">
                  <a:latin typeface="Calibri" panose="020F0502020204030204" pitchFamily="34" charset="0"/>
                  <a:cs typeface="Calibri" panose="020F0502020204030204" pitchFamily="34" charset="0"/>
                </a:rPr>
                <a:t>Webdriver</a:t>
              </a:r>
              <a:r>
                <a:rPr lang="en-US" sz="1200" dirty="0">
                  <a:latin typeface="Calibri" panose="020F0502020204030204" pitchFamily="34" charset="0"/>
                  <a:cs typeface="Calibri" panose="020F0502020204030204" pitchFamily="34" charset="0"/>
                </a:rPr>
                <a:t> for Java</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Android Applications</a:t>
              </a:r>
            </a:p>
            <a:p>
              <a:pPr marL="171450" indent="-171450">
                <a:buFont typeface="Arial" panose="020B0604020202020204" pitchFamily="34" charset="0"/>
                <a:buChar char="•"/>
              </a:pPr>
              <a:endParaRPr lang="en-US" sz="1200" dirty="0">
                <a:latin typeface="Calibri" panose="020F0502020204030204" pitchFamily="34" charset="0"/>
                <a:cs typeface="Calibri" panose="020F0502020204030204" pitchFamily="34" charset="0"/>
              </a:endParaRPr>
            </a:p>
            <a:p>
              <a:endParaRPr lang="en-US" sz="1200" dirty="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endParaRPr lang="en-US" sz="1200" dirty="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endParaRPr lang="en-US" sz="1200" dirty="0">
                <a:latin typeface="Calibri" panose="020F0502020204030204" pitchFamily="34" charset="0"/>
                <a:cs typeface="Calibri" panose="020F0502020204030204" pitchFamily="34" charset="0"/>
              </a:endParaRPr>
            </a:p>
          </p:txBody>
        </p:sp>
        <p:sp>
          <p:nvSpPr>
            <p:cNvPr id="3095" name="Rectangle 24"/>
            <p:cNvSpPr>
              <a:spLocks noChangeArrowheads="1"/>
            </p:cNvSpPr>
            <p:nvPr/>
          </p:nvSpPr>
          <p:spPr bwMode="auto">
            <a:xfrm>
              <a:off x="124" y="1520"/>
              <a:ext cx="1754" cy="172"/>
            </a:xfrm>
            <a:prstGeom prst="rect">
              <a:avLst/>
            </a:prstGeom>
            <a:solidFill>
              <a:srgbClr val="CCECFF"/>
            </a:solidFill>
            <a:ln w="9525">
              <a:solidFill>
                <a:schemeClr val="tx1"/>
              </a:solidFill>
              <a:miter lim="800000"/>
              <a:headEnd/>
              <a:tailEnd/>
            </a:ln>
          </p:spPr>
          <p:txBody>
            <a:bodyPr wrap="none" anchor="ctr"/>
            <a:lstStyle/>
            <a:p>
              <a:pPr algn="l"/>
              <a:endParaRPr lang="en-US" sz="1100">
                <a:solidFill>
                  <a:prstClr val="black"/>
                </a:solidFill>
                <a:cs typeface="Arial" charset="0"/>
              </a:endParaRPr>
            </a:p>
          </p:txBody>
        </p:sp>
        <p:sp>
          <p:nvSpPr>
            <p:cNvPr id="3096" name="Text Box 25"/>
            <p:cNvSpPr txBox="1">
              <a:spLocks noChangeArrowheads="1"/>
            </p:cNvSpPr>
            <p:nvPr/>
          </p:nvSpPr>
          <p:spPr bwMode="auto">
            <a:xfrm>
              <a:off x="605" y="1515"/>
              <a:ext cx="695" cy="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100">
                  <a:solidFill>
                    <a:schemeClr val="tx1"/>
                  </a:solidFill>
                  <a:latin typeface="Arial" charset="0"/>
                  <a:cs typeface="Arial" charset="0"/>
                </a:defRPr>
              </a:lvl1pPr>
              <a:lvl2pPr marL="742950" indent="-285750" eaLnBrk="0" hangingPunct="0">
                <a:defRPr sz="1100">
                  <a:solidFill>
                    <a:schemeClr val="tx1"/>
                  </a:solidFill>
                  <a:latin typeface="Arial" charset="0"/>
                  <a:cs typeface="Arial" charset="0"/>
                </a:defRPr>
              </a:lvl2pPr>
              <a:lvl3pPr marL="1143000" indent="-228600" eaLnBrk="0" hangingPunct="0">
                <a:defRPr sz="1100">
                  <a:solidFill>
                    <a:schemeClr val="tx1"/>
                  </a:solidFill>
                  <a:latin typeface="Arial" charset="0"/>
                  <a:cs typeface="Arial" charset="0"/>
                </a:defRPr>
              </a:lvl3pPr>
              <a:lvl4pPr marL="1600200" indent="-228600" eaLnBrk="0" hangingPunct="0">
                <a:defRPr sz="1100">
                  <a:solidFill>
                    <a:schemeClr val="tx1"/>
                  </a:solidFill>
                  <a:latin typeface="Arial" charset="0"/>
                  <a:cs typeface="Arial" charset="0"/>
                </a:defRPr>
              </a:lvl4pPr>
              <a:lvl5pPr marL="2057400" indent="-228600" eaLnBrk="0" hangingPunct="0">
                <a:defRPr sz="1100">
                  <a:solidFill>
                    <a:schemeClr val="tx1"/>
                  </a:solidFill>
                  <a:latin typeface="Arial" charset="0"/>
                  <a:cs typeface="Arial" charset="0"/>
                </a:defRPr>
              </a:lvl5pPr>
              <a:lvl6pPr marL="2514600" indent="-228600" eaLnBrk="0" fontAlgn="base" hangingPunct="0">
                <a:spcBef>
                  <a:spcPct val="0"/>
                </a:spcBef>
                <a:spcAft>
                  <a:spcPct val="0"/>
                </a:spcAft>
                <a:defRPr sz="1100">
                  <a:solidFill>
                    <a:schemeClr val="tx1"/>
                  </a:solidFill>
                  <a:latin typeface="Arial" charset="0"/>
                  <a:cs typeface="Arial" charset="0"/>
                </a:defRPr>
              </a:lvl6pPr>
              <a:lvl7pPr marL="2971800" indent="-228600" eaLnBrk="0" fontAlgn="base" hangingPunct="0">
                <a:spcBef>
                  <a:spcPct val="0"/>
                </a:spcBef>
                <a:spcAft>
                  <a:spcPct val="0"/>
                </a:spcAft>
                <a:defRPr sz="1100">
                  <a:solidFill>
                    <a:schemeClr val="tx1"/>
                  </a:solidFill>
                  <a:latin typeface="Arial" charset="0"/>
                  <a:cs typeface="Arial" charset="0"/>
                </a:defRPr>
              </a:lvl7pPr>
              <a:lvl8pPr marL="3429000" indent="-228600" eaLnBrk="0" fontAlgn="base" hangingPunct="0">
                <a:spcBef>
                  <a:spcPct val="0"/>
                </a:spcBef>
                <a:spcAft>
                  <a:spcPct val="0"/>
                </a:spcAft>
                <a:defRPr sz="1100">
                  <a:solidFill>
                    <a:schemeClr val="tx1"/>
                  </a:solidFill>
                  <a:latin typeface="Arial" charset="0"/>
                  <a:cs typeface="Arial" charset="0"/>
                </a:defRPr>
              </a:lvl8pPr>
              <a:lvl9pPr marL="3886200" indent="-228600" eaLnBrk="0" fontAlgn="base" hangingPunct="0">
                <a:spcBef>
                  <a:spcPct val="0"/>
                </a:spcBef>
                <a:spcAft>
                  <a:spcPct val="0"/>
                </a:spcAft>
                <a:defRPr sz="1100">
                  <a:solidFill>
                    <a:schemeClr val="tx1"/>
                  </a:solidFill>
                  <a:latin typeface="Arial" charset="0"/>
                  <a:cs typeface="Arial" charset="0"/>
                </a:defRPr>
              </a:lvl9pPr>
            </a:lstStyle>
            <a:p>
              <a:pPr algn="l" eaLnBrk="1" hangingPunct="1"/>
              <a:r>
                <a:rPr lang="en-US" b="1" dirty="0">
                  <a:solidFill>
                    <a:prstClr val="black"/>
                  </a:solidFill>
                </a:rPr>
                <a:t>SPECIALTIES</a:t>
              </a:r>
            </a:p>
          </p:txBody>
        </p:sp>
      </p:grpSp>
      <p:sp>
        <p:nvSpPr>
          <p:cNvPr id="3078" name="Rectangle 47"/>
          <p:cNvSpPr>
            <a:spLocks noChangeArrowheads="1"/>
          </p:cNvSpPr>
          <p:nvPr/>
        </p:nvSpPr>
        <p:spPr bwMode="auto">
          <a:xfrm>
            <a:off x="3046413" y="849314"/>
            <a:ext cx="5837237" cy="1504950"/>
          </a:xfrm>
          <a:prstGeom prst="rect">
            <a:avLst/>
          </a:prstGeom>
          <a:solidFill>
            <a:schemeClr val="bg1"/>
          </a:solidFill>
          <a:ln w="9525">
            <a:solidFill>
              <a:schemeClr val="tx1"/>
            </a:solidFill>
            <a:miter lim="800000"/>
            <a:headEnd/>
            <a:tailEnd/>
          </a:ln>
          <a:effectLst>
            <a:outerShdw dist="53882" dir="2700000" algn="ctr" rotWithShape="0">
              <a:srgbClr val="DDDDDD">
                <a:alpha val="50000"/>
              </a:srgbClr>
            </a:outerShdw>
          </a:effectLst>
        </p:spPr>
        <p:txBody>
          <a:bodyPr wrap="none" anchor="ctr"/>
          <a:lstStyle/>
          <a:p>
            <a:pPr algn="l"/>
            <a:endParaRPr lang="en-US" sz="1100">
              <a:solidFill>
                <a:prstClr val="black"/>
              </a:solidFill>
              <a:cs typeface="Arial" charset="0"/>
            </a:endParaRPr>
          </a:p>
        </p:txBody>
      </p:sp>
      <p:sp>
        <p:nvSpPr>
          <p:cNvPr id="3079" name="Rectangle 10"/>
          <p:cNvSpPr>
            <a:spLocks noChangeArrowheads="1"/>
          </p:cNvSpPr>
          <p:nvPr/>
        </p:nvSpPr>
        <p:spPr bwMode="auto">
          <a:xfrm>
            <a:off x="3046413" y="574675"/>
            <a:ext cx="5838825" cy="288925"/>
          </a:xfrm>
          <a:prstGeom prst="rect">
            <a:avLst/>
          </a:prstGeom>
          <a:solidFill>
            <a:srgbClr val="CCECFF"/>
          </a:solidFill>
          <a:ln w="9525">
            <a:solidFill>
              <a:schemeClr val="tx1"/>
            </a:solidFill>
            <a:miter lim="800000"/>
            <a:headEnd/>
            <a:tailEnd/>
          </a:ln>
        </p:spPr>
        <p:txBody>
          <a:bodyPr wrap="none" anchor="ctr"/>
          <a:lstStyle/>
          <a:p>
            <a:pPr algn="l"/>
            <a:endParaRPr lang="en-US" sz="1100">
              <a:solidFill>
                <a:prstClr val="black"/>
              </a:solidFill>
              <a:cs typeface="Arial" charset="0"/>
            </a:endParaRPr>
          </a:p>
        </p:txBody>
      </p:sp>
      <p:sp>
        <p:nvSpPr>
          <p:cNvPr id="3080" name="Text Box 9"/>
          <p:cNvSpPr txBox="1">
            <a:spLocks noChangeArrowheads="1"/>
          </p:cNvSpPr>
          <p:nvPr/>
        </p:nvSpPr>
        <p:spPr bwMode="auto">
          <a:xfrm>
            <a:off x="3132138" y="592138"/>
            <a:ext cx="14224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100">
                <a:solidFill>
                  <a:schemeClr val="tx1"/>
                </a:solidFill>
                <a:latin typeface="Arial" charset="0"/>
                <a:cs typeface="Arial" charset="0"/>
              </a:defRPr>
            </a:lvl1pPr>
            <a:lvl2pPr marL="742950" indent="-285750" eaLnBrk="0" hangingPunct="0">
              <a:defRPr sz="1100">
                <a:solidFill>
                  <a:schemeClr val="tx1"/>
                </a:solidFill>
                <a:latin typeface="Arial" charset="0"/>
                <a:cs typeface="Arial" charset="0"/>
              </a:defRPr>
            </a:lvl2pPr>
            <a:lvl3pPr marL="1143000" indent="-228600" eaLnBrk="0" hangingPunct="0">
              <a:defRPr sz="1100">
                <a:solidFill>
                  <a:schemeClr val="tx1"/>
                </a:solidFill>
                <a:latin typeface="Arial" charset="0"/>
                <a:cs typeface="Arial" charset="0"/>
              </a:defRPr>
            </a:lvl3pPr>
            <a:lvl4pPr marL="1600200" indent="-228600" eaLnBrk="0" hangingPunct="0">
              <a:defRPr sz="1100">
                <a:solidFill>
                  <a:schemeClr val="tx1"/>
                </a:solidFill>
                <a:latin typeface="Arial" charset="0"/>
                <a:cs typeface="Arial" charset="0"/>
              </a:defRPr>
            </a:lvl4pPr>
            <a:lvl5pPr marL="2057400" indent="-228600" eaLnBrk="0" hangingPunct="0">
              <a:defRPr sz="1100">
                <a:solidFill>
                  <a:schemeClr val="tx1"/>
                </a:solidFill>
                <a:latin typeface="Arial" charset="0"/>
                <a:cs typeface="Arial" charset="0"/>
              </a:defRPr>
            </a:lvl5pPr>
            <a:lvl6pPr marL="2514600" indent="-228600" eaLnBrk="0" fontAlgn="base" hangingPunct="0">
              <a:spcBef>
                <a:spcPct val="0"/>
              </a:spcBef>
              <a:spcAft>
                <a:spcPct val="0"/>
              </a:spcAft>
              <a:defRPr sz="1100">
                <a:solidFill>
                  <a:schemeClr val="tx1"/>
                </a:solidFill>
                <a:latin typeface="Arial" charset="0"/>
                <a:cs typeface="Arial" charset="0"/>
              </a:defRPr>
            </a:lvl6pPr>
            <a:lvl7pPr marL="2971800" indent="-228600" eaLnBrk="0" fontAlgn="base" hangingPunct="0">
              <a:spcBef>
                <a:spcPct val="0"/>
              </a:spcBef>
              <a:spcAft>
                <a:spcPct val="0"/>
              </a:spcAft>
              <a:defRPr sz="1100">
                <a:solidFill>
                  <a:schemeClr val="tx1"/>
                </a:solidFill>
                <a:latin typeface="Arial" charset="0"/>
                <a:cs typeface="Arial" charset="0"/>
              </a:defRPr>
            </a:lvl7pPr>
            <a:lvl8pPr marL="3429000" indent="-228600" eaLnBrk="0" fontAlgn="base" hangingPunct="0">
              <a:spcBef>
                <a:spcPct val="0"/>
              </a:spcBef>
              <a:spcAft>
                <a:spcPct val="0"/>
              </a:spcAft>
              <a:defRPr sz="1100">
                <a:solidFill>
                  <a:schemeClr val="tx1"/>
                </a:solidFill>
                <a:latin typeface="Arial" charset="0"/>
                <a:cs typeface="Arial" charset="0"/>
              </a:defRPr>
            </a:lvl8pPr>
            <a:lvl9pPr marL="3886200" indent="-228600" eaLnBrk="0" fontAlgn="base" hangingPunct="0">
              <a:spcBef>
                <a:spcPct val="0"/>
              </a:spcBef>
              <a:spcAft>
                <a:spcPct val="0"/>
              </a:spcAft>
              <a:defRPr sz="1100">
                <a:solidFill>
                  <a:schemeClr val="tx1"/>
                </a:solidFill>
                <a:latin typeface="Arial" charset="0"/>
                <a:cs typeface="Arial" charset="0"/>
              </a:defRPr>
            </a:lvl9pPr>
          </a:lstStyle>
          <a:p>
            <a:pPr algn="l" eaLnBrk="1" hangingPunct="1"/>
            <a:r>
              <a:rPr lang="en-US" b="1">
                <a:solidFill>
                  <a:prstClr val="black"/>
                </a:solidFill>
              </a:rPr>
              <a:t>CAREER PROFILE</a:t>
            </a:r>
          </a:p>
        </p:txBody>
      </p:sp>
      <p:sp>
        <p:nvSpPr>
          <p:cNvPr id="3081" name="Text Box 15"/>
          <p:cNvSpPr txBox="1">
            <a:spLocks noChangeArrowheads="1"/>
          </p:cNvSpPr>
          <p:nvPr/>
        </p:nvSpPr>
        <p:spPr bwMode="auto">
          <a:xfrm>
            <a:off x="3132138" y="862013"/>
            <a:ext cx="5653087" cy="15340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17475" indent="-117475" eaLnBrk="0" hangingPunct="0">
              <a:defRPr sz="1100">
                <a:solidFill>
                  <a:schemeClr val="tx1"/>
                </a:solidFill>
                <a:latin typeface="Arial" charset="0"/>
                <a:cs typeface="Arial" charset="0"/>
              </a:defRPr>
            </a:lvl1pPr>
            <a:lvl2pPr marL="742950" indent="-285750" eaLnBrk="0" hangingPunct="0">
              <a:defRPr sz="1100">
                <a:solidFill>
                  <a:schemeClr val="tx1"/>
                </a:solidFill>
                <a:latin typeface="Arial" charset="0"/>
                <a:cs typeface="Arial" charset="0"/>
              </a:defRPr>
            </a:lvl2pPr>
            <a:lvl3pPr marL="1143000" indent="-228600" eaLnBrk="0" hangingPunct="0">
              <a:defRPr sz="1100">
                <a:solidFill>
                  <a:schemeClr val="tx1"/>
                </a:solidFill>
                <a:latin typeface="Arial" charset="0"/>
                <a:cs typeface="Arial" charset="0"/>
              </a:defRPr>
            </a:lvl3pPr>
            <a:lvl4pPr marL="1600200" indent="-228600" eaLnBrk="0" hangingPunct="0">
              <a:defRPr sz="1100">
                <a:solidFill>
                  <a:schemeClr val="tx1"/>
                </a:solidFill>
                <a:latin typeface="Arial" charset="0"/>
                <a:cs typeface="Arial" charset="0"/>
              </a:defRPr>
            </a:lvl4pPr>
            <a:lvl5pPr marL="2057400" indent="-228600" eaLnBrk="0" hangingPunct="0">
              <a:defRPr sz="1100">
                <a:solidFill>
                  <a:schemeClr val="tx1"/>
                </a:solidFill>
                <a:latin typeface="Arial" charset="0"/>
                <a:cs typeface="Arial" charset="0"/>
              </a:defRPr>
            </a:lvl5pPr>
            <a:lvl6pPr marL="2514600" indent="-228600" eaLnBrk="0" fontAlgn="base" hangingPunct="0">
              <a:spcBef>
                <a:spcPct val="0"/>
              </a:spcBef>
              <a:spcAft>
                <a:spcPct val="0"/>
              </a:spcAft>
              <a:defRPr sz="1100">
                <a:solidFill>
                  <a:schemeClr val="tx1"/>
                </a:solidFill>
                <a:latin typeface="Arial" charset="0"/>
                <a:cs typeface="Arial" charset="0"/>
              </a:defRPr>
            </a:lvl6pPr>
            <a:lvl7pPr marL="2971800" indent="-228600" eaLnBrk="0" fontAlgn="base" hangingPunct="0">
              <a:spcBef>
                <a:spcPct val="0"/>
              </a:spcBef>
              <a:spcAft>
                <a:spcPct val="0"/>
              </a:spcAft>
              <a:defRPr sz="1100">
                <a:solidFill>
                  <a:schemeClr val="tx1"/>
                </a:solidFill>
                <a:latin typeface="Arial" charset="0"/>
                <a:cs typeface="Arial" charset="0"/>
              </a:defRPr>
            </a:lvl7pPr>
            <a:lvl8pPr marL="3429000" indent="-228600" eaLnBrk="0" fontAlgn="base" hangingPunct="0">
              <a:spcBef>
                <a:spcPct val="0"/>
              </a:spcBef>
              <a:spcAft>
                <a:spcPct val="0"/>
              </a:spcAft>
              <a:defRPr sz="1100">
                <a:solidFill>
                  <a:schemeClr val="tx1"/>
                </a:solidFill>
                <a:latin typeface="Arial" charset="0"/>
                <a:cs typeface="Arial" charset="0"/>
              </a:defRPr>
            </a:lvl8pPr>
            <a:lvl9pPr marL="3886200" indent="-228600" eaLnBrk="0" fontAlgn="base" hangingPunct="0">
              <a:spcBef>
                <a:spcPct val="0"/>
              </a:spcBef>
              <a:spcAft>
                <a:spcPct val="0"/>
              </a:spcAft>
              <a:defRPr sz="1100">
                <a:solidFill>
                  <a:schemeClr val="tx1"/>
                </a:solidFill>
                <a:latin typeface="Arial" charset="0"/>
                <a:cs typeface="Arial" charset="0"/>
              </a:defRPr>
            </a:lvl9pPr>
          </a:lstStyle>
          <a:p>
            <a:pPr eaLnBrk="1" hangingPunct="1">
              <a:lnSpc>
                <a:spcPct val="105000"/>
              </a:lnSpc>
              <a:spcBef>
                <a:spcPct val="25000"/>
              </a:spcBef>
              <a:buFontTx/>
              <a:buChar char="•"/>
            </a:pPr>
            <a:r>
              <a:rPr lang="en-US" altLang="en-US" sz="1200" dirty="0">
                <a:solidFill>
                  <a:prstClr val="black"/>
                </a:solidFill>
                <a:latin typeface="Calibri" pitchFamily="34" charset="0"/>
              </a:rPr>
              <a:t>A passionate professional with excellent communication &amp; interpersonal skills, creativity and expertise in handling varied audience ranging from 8th graders to highly experienced professionals.</a:t>
            </a:r>
          </a:p>
          <a:p>
            <a:pPr eaLnBrk="1" hangingPunct="1">
              <a:lnSpc>
                <a:spcPct val="105000"/>
              </a:lnSpc>
              <a:spcBef>
                <a:spcPct val="25000"/>
              </a:spcBef>
              <a:buFontTx/>
              <a:buChar char="•"/>
            </a:pPr>
            <a:r>
              <a:rPr lang="en-US" altLang="en-US" sz="1200" dirty="0">
                <a:solidFill>
                  <a:prstClr val="black"/>
                </a:solidFill>
                <a:latin typeface="Calibri" pitchFamily="34" charset="0"/>
              </a:rPr>
              <a:t>Had opportunity of working with fortune 500 companies, across geographies, by providing both classroom and online training. </a:t>
            </a:r>
          </a:p>
          <a:p>
            <a:pPr eaLnBrk="1" hangingPunct="1">
              <a:lnSpc>
                <a:spcPct val="105000"/>
              </a:lnSpc>
              <a:spcBef>
                <a:spcPct val="25000"/>
              </a:spcBef>
              <a:buFontTx/>
              <a:buChar char="•"/>
            </a:pPr>
            <a:r>
              <a:rPr lang="en-US" altLang="en-US" sz="1200" dirty="0">
                <a:solidFill>
                  <a:prstClr val="black"/>
                </a:solidFill>
                <a:latin typeface="Calibri" pitchFamily="34" charset="0"/>
              </a:rPr>
              <a:t>To benefit others from my knowledge and experience, have started YouTube channel with the name </a:t>
            </a:r>
            <a:r>
              <a:rPr lang="en-US" altLang="en-US" sz="1200" dirty="0" err="1">
                <a:solidFill>
                  <a:prstClr val="black"/>
                </a:solidFill>
                <a:latin typeface="Calibri" pitchFamily="34" charset="0"/>
              </a:rPr>
              <a:t>TechGatha</a:t>
            </a:r>
            <a:r>
              <a:rPr lang="en-US" altLang="en-US" sz="1200" dirty="0">
                <a:solidFill>
                  <a:prstClr val="black"/>
                </a:solidFill>
                <a:latin typeface="Calibri" pitchFamily="34" charset="0"/>
              </a:rPr>
              <a:t>.</a:t>
            </a:r>
          </a:p>
        </p:txBody>
      </p:sp>
      <p:grpSp>
        <p:nvGrpSpPr>
          <p:cNvPr id="3082" name="Group 60"/>
          <p:cNvGrpSpPr>
            <a:grpSpLocks/>
          </p:cNvGrpSpPr>
          <p:nvPr/>
        </p:nvGrpSpPr>
        <p:grpSpPr bwMode="auto">
          <a:xfrm>
            <a:off x="3069393" y="2492308"/>
            <a:ext cx="5838825" cy="2592875"/>
            <a:chOff x="1915" y="1601"/>
            <a:chExt cx="3629" cy="1520"/>
          </a:xfrm>
        </p:grpSpPr>
        <p:sp>
          <p:nvSpPr>
            <p:cNvPr id="3089" name="Rectangle 50"/>
            <p:cNvSpPr>
              <a:spLocks noChangeArrowheads="1"/>
            </p:cNvSpPr>
            <p:nvPr/>
          </p:nvSpPr>
          <p:spPr bwMode="auto">
            <a:xfrm>
              <a:off x="1915" y="1804"/>
              <a:ext cx="3629" cy="1317"/>
            </a:xfrm>
            <a:prstGeom prst="rect">
              <a:avLst/>
            </a:prstGeom>
            <a:solidFill>
              <a:schemeClr val="bg1"/>
            </a:solidFill>
            <a:ln w="9525">
              <a:solidFill>
                <a:schemeClr val="tx1"/>
              </a:solidFill>
              <a:miter lim="800000"/>
              <a:headEnd/>
              <a:tailEnd/>
            </a:ln>
            <a:effectLst>
              <a:outerShdw dist="71842" dir="2700000" algn="ctr" rotWithShape="0">
                <a:schemeClr val="bg2">
                  <a:alpha val="50000"/>
                </a:schemeClr>
              </a:outerShdw>
            </a:effectLst>
          </p:spPr>
          <p:txBody>
            <a:bodyPr wrap="none" anchor="ctr"/>
            <a:lstStyle/>
            <a:p>
              <a:pPr algn="l"/>
              <a:endParaRPr lang="en-US" sz="1100" dirty="0">
                <a:solidFill>
                  <a:prstClr val="black"/>
                </a:solidFill>
                <a:cs typeface="Arial" charset="0"/>
              </a:endParaRPr>
            </a:p>
          </p:txBody>
        </p:sp>
        <p:sp>
          <p:nvSpPr>
            <p:cNvPr id="3090" name="Rectangle 20"/>
            <p:cNvSpPr>
              <a:spLocks noChangeArrowheads="1"/>
            </p:cNvSpPr>
            <p:nvPr/>
          </p:nvSpPr>
          <p:spPr bwMode="auto">
            <a:xfrm>
              <a:off x="1915" y="1601"/>
              <a:ext cx="3629" cy="205"/>
            </a:xfrm>
            <a:prstGeom prst="rect">
              <a:avLst/>
            </a:prstGeom>
            <a:solidFill>
              <a:srgbClr val="CCECFF"/>
            </a:solidFill>
            <a:ln w="9525">
              <a:solidFill>
                <a:schemeClr val="tx1"/>
              </a:solidFill>
              <a:miter lim="800000"/>
              <a:headEnd/>
              <a:tailEnd/>
            </a:ln>
          </p:spPr>
          <p:txBody>
            <a:bodyPr wrap="none" anchor="ctr"/>
            <a:lstStyle/>
            <a:p>
              <a:pPr algn="l"/>
              <a:endParaRPr lang="en-US" sz="1100">
                <a:solidFill>
                  <a:prstClr val="black"/>
                </a:solidFill>
                <a:cs typeface="Arial" charset="0"/>
              </a:endParaRPr>
            </a:p>
          </p:txBody>
        </p:sp>
        <p:sp>
          <p:nvSpPr>
            <p:cNvPr id="3091" name="Text Box 21"/>
            <p:cNvSpPr txBox="1">
              <a:spLocks noChangeArrowheads="1"/>
            </p:cNvSpPr>
            <p:nvPr/>
          </p:nvSpPr>
          <p:spPr bwMode="auto">
            <a:xfrm>
              <a:off x="1941" y="1625"/>
              <a:ext cx="3585" cy="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100">
                  <a:solidFill>
                    <a:schemeClr val="tx1"/>
                  </a:solidFill>
                  <a:latin typeface="Arial" charset="0"/>
                  <a:cs typeface="Arial" charset="0"/>
                </a:defRPr>
              </a:lvl1pPr>
              <a:lvl2pPr marL="742950" indent="-285750" eaLnBrk="0" hangingPunct="0">
                <a:defRPr sz="1100">
                  <a:solidFill>
                    <a:schemeClr val="tx1"/>
                  </a:solidFill>
                  <a:latin typeface="Arial" charset="0"/>
                  <a:cs typeface="Arial" charset="0"/>
                </a:defRPr>
              </a:lvl2pPr>
              <a:lvl3pPr marL="1143000" indent="-228600" eaLnBrk="0" hangingPunct="0">
                <a:defRPr sz="1100">
                  <a:solidFill>
                    <a:schemeClr val="tx1"/>
                  </a:solidFill>
                  <a:latin typeface="Arial" charset="0"/>
                  <a:cs typeface="Arial" charset="0"/>
                </a:defRPr>
              </a:lvl3pPr>
              <a:lvl4pPr marL="1600200" indent="-228600" eaLnBrk="0" hangingPunct="0">
                <a:defRPr sz="1100">
                  <a:solidFill>
                    <a:schemeClr val="tx1"/>
                  </a:solidFill>
                  <a:latin typeface="Arial" charset="0"/>
                  <a:cs typeface="Arial" charset="0"/>
                </a:defRPr>
              </a:lvl4pPr>
              <a:lvl5pPr marL="2057400" indent="-228600" eaLnBrk="0" hangingPunct="0">
                <a:defRPr sz="1100">
                  <a:solidFill>
                    <a:schemeClr val="tx1"/>
                  </a:solidFill>
                  <a:latin typeface="Arial" charset="0"/>
                  <a:cs typeface="Arial" charset="0"/>
                </a:defRPr>
              </a:lvl5pPr>
              <a:lvl6pPr marL="2514600" indent="-228600" eaLnBrk="0" fontAlgn="base" hangingPunct="0">
                <a:spcBef>
                  <a:spcPct val="0"/>
                </a:spcBef>
                <a:spcAft>
                  <a:spcPct val="0"/>
                </a:spcAft>
                <a:defRPr sz="1100">
                  <a:solidFill>
                    <a:schemeClr val="tx1"/>
                  </a:solidFill>
                  <a:latin typeface="Arial" charset="0"/>
                  <a:cs typeface="Arial" charset="0"/>
                </a:defRPr>
              </a:lvl6pPr>
              <a:lvl7pPr marL="2971800" indent="-228600" eaLnBrk="0" fontAlgn="base" hangingPunct="0">
                <a:spcBef>
                  <a:spcPct val="0"/>
                </a:spcBef>
                <a:spcAft>
                  <a:spcPct val="0"/>
                </a:spcAft>
                <a:defRPr sz="1100">
                  <a:solidFill>
                    <a:schemeClr val="tx1"/>
                  </a:solidFill>
                  <a:latin typeface="Arial" charset="0"/>
                  <a:cs typeface="Arial" charset="0"/>
                </a:defRPr>
              </a:lvl7pPr>
              <a:lvl8pPr marL="3429000" indent="-228600" eaLnBrk="0" fontAlgn="base" hangingPunct="0">
                <a:spcBef>
                  <a:spcPct val="0"/>
                </a:spcBef>
                <a:spcAft>
                  <a:spcPct val="0"/>
                </a:spcAft>
                <a:defRPr sz="1100">
                  <a:solidFill>
                    <a:schemeClr val="tx1"/>
                  </a:solidFill>
                  <a:latin typeface="Arial" charset="0"/>
                  <a:cs typeface="Arial" charset="0"/>
                </a:defRPr>
              </a:lvl8pPr>
              <a:lvl9pPr marL="3886200" indent="-228600" eaLnBrk="0" fontAlgn="base" hangingPunct="0">
                <a:spcBef>
                  <a:spcPct val="0"/>
                </a:spcBef>
                <a:spcAft>
                  <a:spcPct val="0"/>
                </a:spcAft>
                <a:defRPr sz="1100">
                  <a:solidFill>
                    <a:schemeClr val="tx1"/>
                  </a:solidFill>
                  <a:latin typeface="Arial" charset="0"/>
                  <a:cs typeface="Arial" charset="0"/>
                </a:defRPr>
              </a:lvl9pPr>
            </a:lstStyle>
            <a:p>
              <a:pPr algn="l" eaLnBrk="1" hangingPunct="1"/>
              <a:r>
                <a:rPr lang="en-US" b="1" dirty="0">
                  <a:solidFill>
                    <a:prstClr val="black"/>
                  </a:solidFill>
                </a:rPr>
                <a:t>Experience Summary</a:t>
              </a:r>
            </a:p>
          </p:txBody>
        </p:sp>
        <p:sp>
          <p:nvSpPr>
            <p:cNvPr id="3092" name="Text Box 30"/>
            <p:cNvSpPr txBox="1">
              <a:spLocks noChangeArrowheads="1"/>
            </p:cNvSpPr>
            <p:nvPr/>
          </p:nvSpPr>
          <p:spPr bwMode="auto">
            <a:xfrm>
              <a:off x="1972" y="1795"/>
              <a:ext cx="3515" cy="1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09538" indent="-109538" eaLnBrk="0" hangingPunct="0">
                <a:defRPr sz="1100">
                  <a:solidFill>
                    <a:schemeClr val="tx1"/>
                  </a:solidFill>
                  <a:latin typeface="Arial" charset="0"/>
                  <a:cs typeface="Arial" charset="0"/>
                </a:defRPr>
              </a:lvl1pPr>
              <a:lvl2pPr marL="742950" indent="-285750" eaLnBrk="0" hangingPunct="0">
                <a:defRPr sz="1100">
                  <a:solidFill>
                    <a:schemeClr val="tx1"/>
                  </a:solidFill>
                  <a:latin typeface="Arial" charset="0"/>
                  <a:cs typeface="Arial" charset="0"/>
                </a:defRPr>
              </a:lvl2pPr>
              <a:lvl3pPr marL="1143000" indent="-228600" eaLnBrk="0" hangingPunct="0">
                <a:defRPr sz="1100">
                  <a:solidFill>
                    <a:schemeClr val="tx1"/>
                  </a:solidFill>
                  <a:latin typeface="Arial" charset="0"/>
                  <a:cs typeface="Arial" charset="0"/>
                </a:defRPr>
              </a:lvl3pPr>
              <a:lvl4pPr marL="1600200" indent="-228600" eaLnBrk="0" hangingPunct="0">
                <a:defRPr sz="1100">
                  <a:solidFill>
                    <a:schemeClr val="tx1"/>
                  </a:solidFill>
                  <a:latin typeface="Arial" charset="0"/>
                  <a:cs typeface="Arial" charset="0"/>
                </a:defRPr>
              </a:lvl4pPr>
              <a:lvl5pPr marL="2057400" indent="-228600" eaLnBrk="0" hangingPunct="0">
                <a:defRPr sz="1100">
                  <a:solidFill>
                    <a:schemeClr val="tx1"/>
                  </a:solidFill>
                  <a:latin typeface="Arial" charset="0"/>
                  <a:cs typeface="Arial" charset="0"/>
                </a:defRPr>
              </a:lvl5pPr>
              <a:lvl6pPr marL="2514600" indent="-228600" eaLnBrk="0" fontAlgn="base" hangingPunct="0">
                <a:spcBef>
                  <a:spcPct val="0"/>
                </a:spcBef>
                <a:spcAft>
                  <a:spcPct val="0"/>
                </a:spcAft>
                <a:defRPr sz="1100">
                  <a:solidFill>
                    <a:schemeClr val="tx1"/>
                  </a:solidFill>
                  <a:latin typeface="Arial" charset="0"/>
                  <a:cs typeface="Arial" charset="0"/>
                </a:defRPr>
              </a:lvl6pPr>
              <a:lvl7pPr marL="2971800" indent="-228600" eaLnBrk="0" fontAlgn="base" hangingPunct="0">
                <a:spcBef>
                  <a:spcPct val="0"/>
                </a:spcBef>
                <a:spcAft>
                  <a:spcPct val="0"/>
                </a:spcAft>
                <a:defRPr sz="1100">
                  <a:solidFill>
                    <a:schemeClr val="tx1"/>
                  </a:solidFill>
                  <a:latin typeface="Arial" charset="0"/>
                  <a:cs typeface="Arial" charset="0"/>
                </a:defRPr>
              </a:lvl7pPr>
              <a:lvl8pPr marL="3429000" indent="-228600" eaLnBrk="0" fontAlgn="base" hangingPunct="0">
                <a:spcBef>
                  <a:spcPct val="0"/>
                </a:spcBef>
                <a:spcAft>
                  <a:spcPct val="0"/>
                </a:spcAft>
                <a:defRPr sz="1100">
                  <a:solidFill>
                    <a:schemeClr val="tx1"/>
                  </a:solidFill>
                  <a:latin typeface="Arial" charset="0"/>
                  <a:cs typeface="Arial" charset="0"/>
                </a:defRPr>
              </a:lvl8pPr>
              <a:lvl9pPr marL="3886200" indent="-228600" eaLnBrk="0" fontAlgn="base" hangingPunct="0">
                <a:spcBef>
                  <a:spcPct val="0"/>
                </a:spcBef>
                <a:spcAft>
                  <a:spcPct val="0"/>
                </a:spcAft>
                <a:defRPr sz="1100">
                  <a:solidFill>
                    <a:schemeClr val="tx1"/>
                  </a:solidFill>
                  <a:latin typeface="Arial" charset="0"/>
                  <a:cs typeface="Arial" charset="0"/>
                </a:defRPr>
              </a:lvl9pPr>
            </a:lstStyle>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A Technology trainer with 10+ years of training and development experience in IT industry, providing professional enhancement to the individuals and the corporates.</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A compassionate professional who strives to provide the best learning experience, by dynamically adapting to strategies and providing related examples to make participants enjoy the learning path.</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Delivered trainings on Full Java Track, Android, MEAN Stack, MERN Stack, Web UI Track, Python, Microservices, RPA.</a:t>
              </a:r>
            </a:p>
            <a:p>
              <a:pPr marL="171450" indent="-171450">
                <a:buFont typeface="Arial" panose="020B0604020202020204" pitchFamily="34" charset="0"/>
                <a:buChar char="•"/>
              </a:pPr>
              <a:r>
                <a:rPr lang="en-US" dirty="0"/>
                <a:t>Actively involved in content creation, assessments, conducting interviews and a part of TTT program</a:t>
              </a:r>
            </a:p>
            <a:p>
              <a:pPr marL="171450" indent="-171450">
                <a:buFont typeface="Arial" panose="020B0604020202020204" pitchFamily="34" charset="0"/>
                <a:buChar char="•"/>
              </a:pPr>
              <a:r>
                <a:rPr lang="en-US" sz="1200" dirty="0">
                  <a:latin typeface="Calibri" panose="020F0502020204030204" pitchFamily="34" charset="0"/>
                  <a:cs typeface="Calibri" panose="020F0502020204030204" pitchFamily="34" charset="0"/>
                </a:rPr>
                <a:t>Guest Speaker / Jury member at Various Degree and Engineering Colleges. </a:t>
              </a:r>
            </a:p>
          </p:txBody>
        </p:sp>
      </p:grpSp>
      <p:pic>
        <p:nvPicPr>
          <p:cNvPr id="4" name="Picture 3">
            <a:extLst>
              <a:ext uri="{FF2B5EF4-FFF2-40B4-BE49-F238E27FC236}">
                <a16:creationId xmlns:a16="http://schemas.microsoft.com/office/drawing/2014/main" id="{3231F76F-1718-E64D-873D-AF79CBD6B3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044" y="666751"/>
            <a:ext cx="905644" cy="905644"/>
          </a:xfrm>
          <a:prstGeom prst="rect">
            <a:avLst/>
          </a:prstGeom>
        </p:spPr>
      </p:pic>
      <p:sp>
        <p:nvSpPr>
          <p:cNvPr id="33" name="Rectangle 56">
            <a:extLst>
              <a:ext uri="{FF2B5EF4-FFF2-40B4-BE49-F238E27FC236}">
                <a16:creationId xmlns:a16="http://schemas.microsoft.com/office/drawing/2014/main" id="{955F8F7B-CE18-D747-923E-280C6C38450B}"/>
              </a:ext>
            </a:extLst>
          </p:cNvPr>
          <p:cNvSpPr>
            <a:spLocks noChangeArrowheads="1"/>
          </p:cNvSpPr>
          <p:nvPr/>
        </p:nvSpPr>
        <p:spPr bwMode="auto">
          <a:xfrm>
            <a:off x="3054450" y="5223759"/>
            <a:ext cx="5830725" cy="950709"/>
          </a:xfrm>
          <a:prstGeom prst="rect">
            <a:avLst/>
          </a:prstGeom>
          <a:solidFill>
            <a:schemeClr val="bg1"/>
          </a:solidFill>
          <a:ln w="9525">
            <a:solidFill>
              <a:schemeClr val="tx1"/>
            </a:solidFill>
            <a:miter lim="800000"/>
            <a:headEnd/>
            <a:tailEnd/>
          </a:ln>
        </p:spPr>
        <p:txBody>
          <a:bodyPr wrap="none" anchor="ctr"/>
          <a:lstStyle/>
          <a:p>
            <a:pPr algn="l"/>
            <a:endParaRPr lang="en-US" sz="1100">
              <a:solidFill>
                <a:prstClr val="black"/>
              </a:solidFill>
              <a:cs typeface="Arial" charset="0"/>
            </a:endParaRPr>
          </a:p>
        </p:txBody>
      </p:sp>
      <p:sp>
        <p:nvSpPr>
          <p:cNvPr id="34" name="Rectangle 53">
            <a:extLst>
              <a:ext uri="{FF2B5EF4-FFF2-40B4-BE49-F238E27FC236}">
                <a16:creationId xmlns:a16="http://schemas.microsoft.com/office/drawing/2014/main" id="{AFBFC8C0-3F04-B440-AE69-CD9B1F965C1D}"/>
              </a:ext>
            </a:extLst>
          </p:cNvPr>
          <p:cNvSpPr>
            <a:spLocks noChangeArrowheads="1"/>
          </p:cNvSpPr>
          <p:nvPr/>
        </p:nvSpPr>
        <p:spPr bwMode="auto">
          <a:xfrm>
            <a:off x="3059832" y="4903037"/>
            <a:ext cx="5840412" cy="298450"/>
          </a:xfrm>
          <a:prstGeom prst="rect">
            <a:avLst/>
          </a:prstGeom>
          <a:solidFill>
            <a:srgbClr val="CCECFF"/>
          </a:solidFill>
          <a:ln w="9525">
            <a:solidFill>
              <a:schemeClr val="tx1"/>
            </a:solidFill>
            <a:miter lim="800000"/>
            <a:headEnd/>
            <a:tailEnd/>
          </a:ln>
        </p:spPr>
        <p:txBody>
          <a:bodyPr wrap="none" anchor="ctr"/>
          <a:lstStyle/>
          <a:p>
            <a:pPr algn="l"/>
            <a:endParaRPr lang="en-US" sz="1100">
              <a:solidFill>
                <a:prstClr val="black"/>
              </a:solidFill>
              <a:cs typeface="Arial" charset="0"/>
            </a:endParaRPr>
          </a:p>
        </p:txBody>
      </p:sp>
      <p:sp>
        <p:nvSpPr>
          <p:cNvPr id="35" name="Text Box 54">
            <a:extLst>
              <a:ext uri="{FF2B5EF4-FFF2-40B4-BE49-F238E27FC236}">
                <a16:creationId xmlns:a16="http://schemas.microsoft.com/office/drawing/2014/main" id="{20E30522-790B-024F-8ABF-E9B2D089D7BE}"/>
              </a:ext>
            </a:extLst>
          </p:cNvPr>
          <p:cNvSpPr txBox="1">
            <a:spLocks noChangeArrowheads="1"/>
          </p:cNvSpPr>
          <p:nvPr/>
        </p:nvSpPr>
        <p:spPr bwMode="auto">
          <a:xfrm>
            <a:off x="3140175" y="4968551"/>
            <a:ext cx="1484313"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100">
                <a:solidFill>
                  <a:schemeClr val="tx1"/>
                </a:solidFill>
                <a:latin typeface="Arial" charset="0"/>
                <a:cs typeface="Arial" charset="0"/>
              </a:defRPr>
            </a:lvl1pPr>
            <a:lvl2pPr marL="742950" indent="-285750" eaLnBrk="0" hangingPunct="0">
              <a:defRPr sz="1100">
                <a:solidFill>
                  <a:schemeClr val="tx1"/>
                </a:solidFill>
                <a:latin typeface="Arial" charset="0"/>
                <a:cs typeface="Arial" charset="0"/>
              </a:defRPr>
            </a:lvl2pPr>
            <a:lvl3pPr marL="1143000" indent="-228600" eaLnBrk="0" hangingPunct="0">
              <a:defRPr sz="1100">
                <a:solidFill>
                  <a:schemeClr val="tx1"/>
                </a:solidFill>
                <a:latin typeface="Arial" charset="0"/>
                <a:cs typeface="Arial" charset="0"/>
              </a:defRPr>
            </a:lvl3pPr>
            <a:lvl4pPr marL="1600200" indent="-228600" eaLnBrk="0" hangingPunct="0">
              <a:defRPr sz="1100">
                <a:solidFill>
                  <a:schemeClr val="tx1"/>
                </a:solidFill>
                <a:latin typeface="Arial" charset="0"/>
                <a:cs typeface="Arial" charset="0"/>
              </a:defRPr>
            </a:lvl4pPr>
            <a:lvl5pPr marL="2057400" indent="-228600" eaLnBrk="0" hangingPunct="0">
              <a:defRPr sz="1100">
                <a:solidFill>
                  <a:schemeClr val="tx1"/>
                </a:solidFill>
                <a:latin typeface="Arial" charset="0"/>
                <a:cs typeface="Arial" charset="0"/>
              </a:defRPr>
            </a:lvl5pPr>
            <a:lvl6pPr marL="2514600" indent="-228600" eaLnBrk="0" fontAlgn="base" hangingPunct="0">
              <a:spcBef>
                <a:spcPct val="0"/>
              </a:spcBef>
              <a:spcAft>
                <a:spcPct val="0"/>
              </a:spcAft>
              <a:defRPr sz="1100">
                <a:solidFill>
                  <a:schemeClr val="tx1"/>
                </a:solidFill>
                <a:latin typeface="Arial" charset="0"/>
                <a:cs typeface="Arial" charset="0"/>
              </a:defRPr>
            </a:lvl6pPr>
            <a:lvl7pPr marL="2971800" indent="-228600" eaLnBrk="0" fontAlgn="base" hangingPunct="0">
              <a:spcBef>
                <a:spcPct val="0"/>
              </a:spcBef>
              <a:spcAft>
                <a:spcPct val="0"/>
              </a:spcAft>
              <a:defRPr sz="1100">
                <a:solidFill>
                  <a:schemeClr val="tx1"/>
                </a:solidFill>
                <a:latin typeface="Arial" charset="0"/>
                <a:cs typeface="Arial" charset="0"/>
              </a:defRPr>
            </a:lvl7pPr>
            <a:lvl8pPr marL="3429000" indent="-228600" eaLnBrk="0" fontAlgn="base" hangingPunct="0">
              <a:spcBef>
                <a:spcPct val="0"/>
              </a:spcBef>
              <a:spcAft>
                <a:spcPct val="0"/>
              </a:spcAft>
              <a:defRPr sz="1100">
                <a:solidFill>
                  <a:schemeClr val="tx1"/>
                </a:solidFill>
                <a:latin typeface="Arial" charset="0"/>
                <a:cs typeface="Arial" charset="0"/>
              </a:defRPr>
            </a:lvl8pPr>
            <a:lvl9pPr marL="3886200" indent="-228600" eaLnBrk="0" fontAlgn="base" hangingPunct="0">
              <a:spcBef>
                <a:spcPct val="0"/>
              </a:spcBef>
              <a:spcAft>
                <a:spcPct val="0"/>
              </a:spcAft>
              <a:defRPr sz="1100">
                <a:solidFill>
                  <a:schemeClr val="tx1"/>
                </a:solidFill>
                <a:latin typeface="Arial" charset="0"/>
                <a:cs typeface="Arial" charset="0"/>
              </a:defRPr>
            </a:lvl9pPr>
          </a:lstStyle>
          <a:p>
            <a:pPr algn="l" eaLnBrk="1" hangingPunct="1"/>
            <a:r>
              <a:rPr lang="en-US" b="1" dirty="0">
                <a:solidFill>
                  <a:prstClr val="black"/>
                </a:solidFill>
              </a:rPr>
              <a:t>Certifications</a:t>
            </a:r>
          </a:p>
        </p:txBody>
      </p:sp>
      <p:sp>
        <p:nvSpPr>
          <p:cNvPr id="36" name="Text Box 30">
            <a:extLst>
              <a:ext uri="{FF2B5EF4-FFF2-40B4-BE49-F238E27FC236}">
                <a16:creationId xmlns:a16="http://schemas.microsoft.com/office/drawing/2014/main" id="{C956F076-F5FB-7545-951C-7A4154222AFD}"/>
              </a:ext>
            </a:extLst>
          </p:cNvPr>
          <p:cNvSpPr txBox="1">
            <a:spLocks noChangeArrowheads="1"/>
          </p:cNvSpPr>
          <p:nvPr/>
        </p:nvSpPr>
        <p:spPr bwMode="auto">
          <a:xfrm>
            <a:off x="3167020" y="5218618"/>
            <a:ext cx="5655406" cy="93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09538" indent="-109538" eaLnBrk="0" hangingPunct="0">
              <a:defRPr sz="1100">
                <a:solidFill>
                  <a:schemeClr val="tx1"/>
                </a:solidFill>
                <a:latin typeface="Arial" charset="0"/>
                <a:cs typeface="Arial" charset="0"/>
              </a:defRPr>
            </a:lvl1pPr>
            <a:lvl2pPr marL="742950" indent="-285750" eaLnBrk="0" hangingPunct="0">
              <a:defRPr sz="1100">
                <a:solidFill>
                  <a:schemeClr val="tx1"/>
                </a:solidFill>
                <a:latin typeface="Arial" charset="0"/>
                <a:cs typeface="Arial" charset="0"/>
              </a:defRPr>
            </a:lvl2pPr>
            <a:lvl3pPr marL="1143000" indent="-228600" eaLnBrk="0" hangingPunct="0">
              <a:defRPr sz="1100">
                <a:solidFill>
                  <a:schemeClr val="tx1"/>
                </a:solidFill>
                <a:latin typeface="Arial" charset="0"/>
                <a:cs typeface="Arial" charset="0"/>
              </a:defRPr>
            </a:lvl3pPr>
            <a:lvl4pPr marL="1600200" indent="-228600" eaLnBrk="0" hangingPunct="0">
              <a:defRPr sz="1100">
                <a:solidFill>
                  <a:schemeClr val="tx1"/>
                </a:solidFill>
                <a:latin typeface="Arial" charset="0"/>
                <a:cs typeface="Arial" charset="0"/>
              </a:defRPr>
            </a:lvl4pPr>
            <a:lvl5pPr marL="2057400" indent="-228600" eaLnBrk="0" hangingPunct="0">
              <a:defRPr sz="1100">
                <a:solidFill>
                  <a:schemeClr val="tx1"/>
                </a:solidFill>
                <a:latin typeface="Arial" charset="0"/>
                <a:cs typeface="Arial" charset="0"/>
              </a:defRPr>
            </a:lvl5pPr>
            <a:lvl6pPr marL="2514600" indent="-228600" eaLnBrk="0" fontAlgn="base" hangingPunct="0">
              <a:spcBef>
                <a:spcPct val="0"/>
              </a:spcBef>
              <a:spcAft>
                <a:spcPct val="0"/>
              </a:spcAft>
              <a:defRPr sz="1100">
                <a:solidFill>
                  <a:schemeClr val="tx1"/>
                </a:solidFill>
                <a:latin typeface="Arial" charset="0"/>
                <a:cs typeface="Arial" charset="0"/>
              </a:defRPr>
            </a:lvl6pPr>
            <a:lvl7pPr marL="2971800" indent="-228600" eaLnBrk="0" fontAlgn="base" hangingPunct="0">
              <a:spcBef>
                <a:spcPct val="0"/>
              </a:spcBef>
              <a:spcAft>
                <a:spcPct val="0"/>
              </a:spcAft>
              <a:defRPr sz="1100">
                <a:solidFill>
                  <a:schemeClr val="tx1"/>
                </a:solidFill>
                <a:latin typeface="Arial" charset="0"/>
                <a:cs typeface="Arial" charset="0"/>
              </a:defRPr>
            </a:lvl7pPr>
            <a:lvl8pPr marL="3429000" indent="-228600" eaLnBrk="0" fontAlgn="base" hangingPunct="0">
              <a:spcBef>
                <a:spcPct val="0"/>
              </a:spcBef>
              <a:spcAft>
                <a:spcPct val="0"/>
              </a:spcAft>
              <a:defRPr sz="1100">
                <a:solidFill>
                  <a:schemeClr val="tx1"/>
                </a:solidFill>
                <a:latin typeface="Arial" charset="0"/>
                <a:cs typeface="Arial" charset="0"/>
              </a:defRPr>
            </a:lvl8pPr>
            <a:lvl9pPr marL="3886200" indent="-228600" eaLnBrk="0" fontAlgn="base" hangingPunct="0">
              <a:spcBef>
                <a:spcPct val="0"/>
              </a:spcBef>
              <a:spcAft>
                <a:spcPct val="0"/>
              </a:spcAft>
              <a:defRPr sz="1100">
                <a:solidFill>
                  <a:schemeClr val="tx1"/>
                </a:solidFill>
                <a:latin typeface="Arial" charset="0"/>
                <a:cs typeface="Arial" charset="0"/>
              </a:defRPr>
            </a:lvl9pPr>
          </a:lstStyle>
          <a:p>
            <a:pPr marL="171450" indent="-171450">
              <a:buFont typeface="Arial" panose="020B0604020202020204" pitchFamily="34" charset="0"/>
              <a:buChar char="•"/>
            </a:pPr>
            <a:r>
              <a:rPr lang="en-US" dirty="0">
                <a:latin typeface="Calibri" panose="020F0502020204030204" pitchFamily="34" charset="0"/>
                <a:cs typeface="Calibri" panose="020F0502020204030204" pitchFamily="34" charset="0"/>
              </a:rPr>
              <a:t>Oracle Certified Java Professional for Java 6 (Score 100%).</a:t>
            </a:r>
          </a:p>
          <a:p>
            <a:pPr marL="171450" indent="-171450">
              <a:buFont typeface="Arial" panose="020B0604020202020204" pitchFamily="34" charset="0"/>
              <a:buChar char="•"/>
            </a:pPr>
            <a:r>
              <a:rPr lang="en-US" dirty="0">
                <a:latin typeface="Calibri" panose="020F0502020204030204" pitchFamily="34" charset="0"/>
                <a:cs typeface="Calibri" panose="020F0502020204030204" pitchFamily="34" charset="0"/>
              </a:rPr>
              <a:t>Automation Anywhere certified RPA trainer</a:t>
            </a:r>
          </a:p>
          <a:p>
            <a:pPr marL="171450" indent="-171450">
              <a:buFont typeface="Arial" panose="020B0604020202020204" pitchFamily="34" charset="0"/>
              <a:buChar char="•"/>
            </a:pPr>
            <a:r>
              <a:rPr lang="en-US" dirty="0">
                <a:latin typeface="Calibri" panose="020F0502020204030204" pitchFamily="34" charset="0"/>
                <a:cs typeface="Calibri" panose="020F0502020204030204" pitchFamily="34" charset="0"/>
              </a:rPr>
              <a:t>C-DAC (Centre For Development Of Advance Computing) ,Ashok Mehta Institute, Vashi (2001 – 2002)</a:t>
            </a:r>
          </a:p>
          <a:p>
            <a:pPr marL="171450" indent="-171450">
              <a:buFont typeface="Arial" panose="020B0604020202020204" pitchFamily="34" charset="0"/>
              <a:buChar char="•"/>
            </a:pPr>
            <a:r>
              <a:rPr lang="en-US" dirty="0">
                <a:latin typeface="Calibri" panose="020F0502020204030204" pitchFamily="34" charset="0"/>
                <a:cs typeface="Calibri" panose="020F0502020204030204" pitchFamily="34" charset="0"/>
              </a:rPr>
              <a:t>Bachelor of Engineering (Electronics), Nagpur University (2000)</a:t>
            </a:r>
          </a:p>
        </p:txBody>
      </p:sp>
    </p:spTree>
    <p:extLst>
      <p:ext uri="{BB962C8B-B14F-4D97-AF65-F5344CB8AC3E}">
        <p14:creationId xmlns:p14="http://schemas.microsoft.com/office/powerpoint/2010/main" val="38002648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a:spLocks noGrp="1"/>
          </p:cNvSpPr>
          <p:nvPr>
            <p:ph type="body" sz="quarter" idx="10"/>
          </p:nvPr>
        </p:nvSpPr>
        <p:spPr>
          <a:xfrm>
            <a:off x="755576" y="1556792"/>
            <a:ext cx="7801965" cy="576064"/>
          </a:xfrm>
        </p:spPr>
        <p:txBody>
          <a:bodyPr>
            <a:noAutofit/>
          </a:bodyPr>
          <a:lstStyle/>
          <a:p>
            <a:pPr marL="214313" indent="-214313" eaLnBrk="0" fontAlgn="base" hangingPunct="0">
              <a:spcBef>
                <a:spcPct val="0"/>
              </a:spcBef>
              <a:spcAft>
                <a:spcPct val="0"/>
              </a:spcAft>
              <a:buFont typeface="Arial" charset="0"/>
              <a:buChar char="•"/>
            </a:pPr>
            <a:r>
              <a:rPr lang="en-IN" dirty="0"/>
              <a:t>Released in March/April 2019</a:t>
            </a:r>
            <a:endParaRPr lang="en-IN" sz="1650" dirty="0"/>
          </a:p>
          <a:p>
            <a:pPr marL="214313" indent="-214313" eaLnBrk="0" fontAlgn="base" hangingPunct="0">
              <a:spcBef>
                <a:spcPct val="0"/>
              </a:spcBef>
              <a:spcAft>
                <a:spcPct val="0"/>
              </a:spcAft>
              <a:buFont typeface="Arial" charset="0"/>
              <a:buChar char="•"/>
            </a:pPr>
            <a:endParaRPr lang="en-US" dirty="0"/>
          </a:p>
          <a:p>
            <a:pPr marL="214313" indent="-214313" eaLnBrk="0" fontAlgn="base" hangingPunct="0">
              <a:spcBef>
                <a:spcPct val="0"/>
              </a:spcBef>
              <a:spcAft>
                <a:spcPct val="0"/>
              </a:spcAft>
              <a:buFont typeface="Arial" charset="0"/>
              <a:buChar char="•"/>
            </a:pPr>
            <a:endParaRPr lang="en-IN" sz="1650" dirty="0"/>
          </a:p>
        </p:txBody>
      </p:sp>
      <p:sp>
        <p:nvSpPr>
          <p:cNvPr id="3" name="Title 1"/>
          <p:cNvSpPr>
            <a:spLocks noGrp="1"/>
          </p:cNvSpPr>
          <p:nvPr>
            <p:ph type="title"/>
          </p:nvPr>
        </p:nvSpPr>
        <p:spPr>
          <a:xfrm>
            <a:off x="611560" y="476672"/>
            <a:ext cx="2503190" cy="699562"/>
          </a:xfrm>
        </p:spPr>
        <p:txBody>
          <a:bodyPr>
            <a:noAutofit/>
          </a:bodyPr>
          <a:lstStyle/>
          <a:p>
            <a:pPr algn="ctr"/>
            <a:r>
              <a:rPr lang="en-US" sz="4500" dirty="0"/>
              <a:t>Angular 8</a:t>
            </a:r>
          </a:p>
        </p:txBody>
      </p:sp>
      <p:pic>
        <p:nvPicPr>
          <p:cNvPr id="2" name="Picture 1">
            <a:extLst>
              <a:ext uri="{FF2B5EF4-FFF2-40B4-BE49-F238E27FC236}">
                <a16:creationId xmlns:a16="http://schemas.microsoft.com/office/drawing/2014/main" id="{2CEBFE7C-7FD0-6D4A-A0CC-51210FD80CD2}"/>
              </a:ext>
            </a:extLst>
          </p:cNvPr>
          <p:cNvPicPr>
            <a:picLocks noChangeAspect="1"/>
          </p:cNvPicPr>
          <p:nvPr/>
        </p:nvPicPr>
        <p:blipFill>
          <a:blip r:embed="rId3"/>
          <a:stretch>
            <a:fillRect/>
          </a:stretch>
        </p:blipFill>
        <p:spPr>
          <a:xfrm>
            <a:off x="1158141" y="2099733"/>
            <a:ext cx="7399400" cy="4228229"/>
          </a:xfrm>
          <a:prstGeom prst="rect">
            <a:avLst/>
          </a:prstGeom>
        </p:spPr>
      </p:pic>
    </p:spTree>
    <p:extLst>
      <p:ext uri="{BB962C8B-B14F-4D97-AF65-F5344CB8AC3E}">
        <p14:creationId xmlns:p14="http://schemas.microsoft.com/office/powerpoint/2010/main" val="31122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a:spLocks noGrp="1"/>
          </p:cNvSpPr>
          <p:nvPr>
            <p:ph type="body" sz="quarter" idx="10"/>
          </p:nvPr>
        </p:nvSpPr>
        <p:spPr>
          <a:xfrm>
            <a:off x="755576" y="1556792"/>
            <a:ext cx="7801965" cy="576064"/>
          </a:xfrm>
        </p:spPr>
        <p:txBody>
          <a:bodyPr>
            <a:noAutofit/>
          </a:bodyPr>
          <a:lstStyle/>
          <a:p>
            <a:pPr marL="214313" indent="-214313" eaLnBrk="0" fontAlgn="base" hangingPunct="0">
              <a:spcBef>
                <a:spcPct val="0"/>
              </a:spcBef>
              <a:spcAft>
                <a:spcPct val="0"/>
              </a:spcAft>
              <a:buFont typeface="Arial" charset="0"/>
              <a:buChar char="•"/>
            </a:pPr>
            <a:r>
              <a:rPr lang="en-IN" dirty="0"/>
              <a:t>Welcome Default Ivy. ...</a:t>
            </a:r>
          </a:p>
          <a:p>
            <a:pPr marL="214313" indent="-214313" eaLnBrk="0" fontAlgn="base" hangingPunct="0">
              <a:spcBef>
                <a:spcPct val="0"/>
              </a:spcBef>
              <a:spcAft>
                <a:spcPct val="0"/>
              </a:spcAft>
              <a:buFont typeface="Arial" charset="0"/>
              <a:buChar char="•"/>
            </a:pPr>
            <a:r>
              <a:rPr lang="en-IN" dirty="0"/>
              <a:t>Angular Core Type-Safe Changes. ...</a:t>
            </a:r>
          </a:p>
          <a:p>
            <a:pPr marL="214313" indent="-214313" eaLnBrk="0" fontAlgn="base" hangingPunct="0">
              <a:spcBef>
                <a:spcPct val="0"/>
              </a:spcBef>
              <a:spcAft>
                <a:spcPct val="0"/>
              </a:spcAft>
              <a:buFont typeface="Arial" charset="0"/>
              <a:buChar char="•"/>
            </a:pPr>
            <a:r>
              <a:rPr lang="en-IN" dirty="0" err="1"/>
              <a:t>ModuleWithProviders</a:t>
            </a:r>
            <a:r>
              <a:rPr lang="en-IN" dirty="0"/>
              <a:t> Support. ...</a:t>
            </a:r>
          </a:p>
          <a:p>
            <a:pPr marL="214313" indent="-214313" eaLnBrk="0" fontAlgn="base" hangingPunct="0">
              <a:spcBef>
                <a:spcPct val="0"/>
              </a:spcBef>
              <a:spcAft>
                <a:spcPct val="0"/>
              </a:spcAft>
              <a:buFont typeface="Arial" charset="0"/>
              <a:buChar char="•"/>
            </a:pPr>
            <a:r>
              <a:rPr lang="en-IN" dirty="0"/>
              <a:t>Changes with Angular Forms. ...</a:t>
            </a:r>
          </a:p>
          <a:p>
            <a:pPr marL="214313" indent="-214313" eaLnBrk="0" fontAlgn="base" hangingPunct="0">
              <a:spcBef>
                <a:spcPct val="0"/>
              </a:spcBef>
              <a:spcAft>
                <a:spcPct val="0"/>
              </a:spcAft>
              <a:buFont typeface="Arial" charset="0"/>
              <a:buChar char="•"/>
            </a:pPr>
            <a:r>
              <a:rPr lang="en-IN" dirty="0"/>
              <a:t>Dependency Injection Changes in Core. ...</a:t>
            </a:r>
          </a:p>
          <a:p>
            <a:pPr marL="214313" indent="-214313" eaLnBrk="0" fontAlgn="base" hangingPunct="0">
              <a:spcBef>
                <a:spcPct val="0"/>
              </a:spcBef>
              <a:spcAft>
                <a:spcPct val="0"/>
              </a:spcAft>
              <a:buFont typeface="Arial" charset="0"/>
              <a:buChar char="•"/>
            </a:pPr>
            <a:r>
              <a:rPr lang="en-IN" dirty="0"/>
              <a:t>Enhancement of Language Service. ...</a:t>
            </a:r>
          </a:p>
          <a:p>
            <a:pPr marL="214313" indent="-214313" eaLnBrk="0" fontAlgn="base" hangingPunct="0">
              <a:spcBef>
                <a:spcPct val="0"/>
              </a:spcBef>
              <a:spcAft>
                <a:spcPct val="0"/>
              </a:spcAft>
              <a:buFont typeface="Arial" charset="0"/>
              <a:buChar char="•"/>
            </a:pPr>
            <a:r>
              <a:rPr lang="en-IN" dirty="0"/>
              <a:t>Service Worker Updates. ...</a:t>
            </a:r>
          </a:p>
          <a:p>
            <a:pPr marL="214313" indent="-214313" eaLnBrk="0" fontAlgn="base" hangingPunct="0">
              <a:spcBef>
                <a:spcPct val="0"/>
              </a:spcBef>
              <a:spcAft>
                <a:spcPct val="0"/>
              </a:spcAft>
              <a:buFont typeface="Arial" charset="0"/>
              <a:buChar char="•"/>
            </a:pPr>
            <a:r>
              <a:rPr lang="en-IN" dirty="0"/>
              <a:t>i18n Improvements.</a:t>
            </a:r>
          </a:p>
        </p:txBody>
      </p:sp>
      <p:sp>
        <p:nvSpPr>
          <p:cNvPr id="3" name="Title 1"/>
          <p:cNvSpPr>
            <a:spLocks noGrp="1"/>
          </p:cNvSpPr>
          <p:nvPr>
            <p:ph type="title"/>
          </p:nvPr>
        </p:nvSpPr>
        <p:spPr>
          <a:xfrm>
            <a:off x="611560" y="476672"/>
            <a:ext cx="2503190" cy="699562"/>
          </a:xfrm>
        </p:spPr>
        <p:txBody>
          <a:bodyPr>
            <a:noAutofit/>
          </a:bodyPr>
          <a:lstStyle/>
          <a:p>
            <a:pPr algn="ctr"/>
            <a:r>
              <a:rPr lang="en-US" sz="4500" dirty="0"/>
              <a:t>Angular 9</a:t>
            </a:r>
          </a:p>
        </p:txBody>
      </p:sp>
    </p:spTree>
    <p:extLst>
      <p:ext uri="{BB962C8B-B14F-4D97-AF65-F5344CB8AC3E}">
        <p14:creationId xmlns:p14="http://schemas.microsoft.com/office/powerpoint/2010/main" val="1546414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p:tgtEl>
                                          <p:spTgt spid="4">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 calcmode="lin" valueType="num">
                                      <p:cBhvr additive="base">
                                        <p:cTn id="37" dur="500"/>
                                        <p:tgtEl>
                                          <p:spTgt spid="4">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4">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p:tgtEl>
                                          <p:spTgt spid="4">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4">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nodeType="clickEffect">
                                  <p:stCondLst>
                                    <p:cond delay="0"/>
                                  </p:stCondLst>
                                  <p:childTnLst>
                                    <p:set>
                                      <p:cBhvr>
                                        <p:cTn id="48" dur="1" fill="hold">
                                          <p:stCondLst>
                                            <p:cond delay="0"/>
                                          </p:stCondLst>
                                        </p:cTn>
                                        <p:tgtEl>
                                          <p:spTgt spid="4">
                                            <p:txEl>
                                              <p:pRg st="7" end="7"/>
                                            </p:txEl>
                                          </p:spTgt>
                                        </p:tgtEl>
                                        <p:attrNameLst>
                                          <p:attrName>style.visibility</p:attrName>
                                        </p:attrNameLst>
                                      </p:cBhvr>
                                      <p:to>
                                        <p:strVal val="visible"/>
                                      </p:to>
                                    </p:set>
                                    <p:anim calcmode="lin" valueType="num">
                                      <p:cBhvr additive="base">
                                        <p:cTn id="49" dur="500"/>
                                        <p:tgtEl>
                                          <p:spTgt spid="4">
                                            <p:txEl>
                                              <p:pRg st="7" end="7"/>
                                            </p:txEl>
                                          </p:spTgt>
                                        </p:tgtEl>
                                        <p:attrNameLst>
                                          <p:attrName>ppt_y</p:attrName>
                                        </p:attrNameLst>
                                      </p:cBhvr>
                                      <p:tavLst>
                                        <p:tav tm="0">
                                          <p:val>
                                            <p:strVal val="#ppt_y+#ppt_h*1.125000"/>
                                          </p:val>
                                        </p:tav>
                                        <p:tav tm="100000">
                                          <p:val>
                                            <p:strVal val="#ppt_y"/>
                                          </p:val>
                                        </p:tav>
                                      </p:tavLst>
                                    </p:anim>
                                    <p:animEffect transition="in" filter="wipe(up)">
                                      <p:cBhvr>
                                        <p:cTn id="50"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2555776" y="2708920"/>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Angular Development</a:t>
            </a:r>
          </a:p>
        </p:txBody>
      </p:sp>
    </p:spTree>
    <p:extLst>
      <p:ext uri="{BB962C8B-B14F-4D97-AF65-F5344CB8AC3E}">
        <p14:creationId xmlns:p14="http://schemas.microsoft.com/office/powerpoint/2010/main" val="60500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51520" y="188640"/>
            <a:ext cx="7258000" cy="706090"/>
          </a:xfrm>
        </p:spPr>
        <p:txBody>
          <a:bodyPr/>
          <a:lstStyle/>
          <a:p>
            <a:r>
              <a:rPr lang="en-US" dirty="0"/>
              <a:t>Pre-Requisites</a:t>
            </a:r>
          </a:p>
        </p:txBody>
      </p:sp>
      <p:sp>
        <p:nvSpPr>
          <p:cNvPr id="9" name="Content Placeholder 2"/>
          <p:cNvSpPr>
            <a:spLocks noGrp="1"/>
          </p:cNvSpPr>
          <p:nvPr>
            <p:ph sz="quarter" idx="1"/>
          </p:nvPr>
        </p:nvSpPr>
        <p:spPr>
          <a:xfrm>
            <a:off x="539552" y="976660"/>
            <a:ext cx="7848872" cy="5616624"/>
          </a:xfrm>
        </p:spPr>
        <p:txBody>
          <a:bodyPr/>
          <a:lstStyle/>
          <a:p>
            <a:r>
              <a:rPr lang="en-US" dirty="0"/>
              <a:t>Install Node</a:t>
            </a:r>
          </a:p>
          <a:p>
            <a:r>
              <a:rPr lang="en-US" dirty="0"/>
              <a:t>Download </a:t>
            </a:r>
            <a:r>
              <a:rPr lang="en-US" dirty="0" err="1"/>
              <a:t>VSCode</a:t>
            </a:r>
            <a:endParaRPr lang="en-US" dirty="0"/>
          </a:p>
          <a:p>
            <a:r>
              <a:rPr lang="en-US" dirty="0"/>
              <a:t>Typescript for writing code in angular</a:t>
            </a:r>
          </a:p>
          <a:p>
            <a:r>
              <a:rPr lang="en-US" dirty="0"/>
              <a:t>Install angular-cli</a:t>
            </a:r>
          </a:p>
        </p:txBody>
      </p:sp>
    </p:spTree>
    <p:extLst>
      <p:ext uri="{BB962C8B-B14F-4D97-AF65-F5344CB8AC3E}">
        <p14:creationId xmlns:p14="http://schemas.microsoft.com/office/powerpoint/2010/main" val="3948842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2555776" y="2708920"/>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Introduction to node</a:t>
            </a:r>
          </a:p>
        </p:txBody>
      </p:sp>
    </p:spTree>
    <p:extLst>
      <p:ext uri="{BB962C8B-B14F-4D97-AF65-F5344CB8AC3E}">
        <p14:creationId xmlns:p14="http://schemas.microsoft.com/office/powerpoint/2010/main" val="950454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NodeJS</a:t>
            </a:r>
            <a:r>
              <a:rPr lang="en-US" dirty="0"/>
              <a:t> ?</a:t>
            </a:r>
          </a:p>
        </p:txBody>
      </p:sp>
      <p:sp>
        <p:nvSpPr>
          <p:cNvPr id="3" name="Text Placeholder 2"/>
          <p:cNvSpPr>
            <a:spLocks noGrp="1"/>
          </p:cNvSpPr>
          <p:nvPr>
            <p:ph type="body" sz="quarter" idx="10"/>
          </p:nvPr>
        </p:nvSpPr>
        <p:spPr/>
        <p:txBody>
          <a:bodyPr>
            <a:normAutofit fontScale="77500" lnSpcReduction="20000"/>
          </a:bodyPr>
          <a:lstStyle/>
          <a:p>
            <a:r>
              <a:rPr lang="en-US" dirty="0"/>
              <a:t>Written and introduced by Ryan Dahl in 2009</a:t>
            </a:r>
          </a:p>
          <a:p>
            <a:r>
              <a:rPr lang="en-US" dirty="0"/>
              <a:t>Open-source, cross-platform runtime environment </a:t>
            </a:r>
          </a:p>
          <a:p>
            <a:r>
              <a:rPr lang="en-US" dirty="0"/>
              <a:t>Used for development of server-side web applications. </a:t>
            </a:r>
          </a:p>
          <a:p>
            <a:r>
              <a:rPr lang="en-US" dirty="0"/>
              <a:t>Written in JavaScript </a:t>
            </a:r>
          </a:p>
          <a:p>
            <a:r>
              <a:rPr lang="en-US" dirty="0"/>
              <a:t>Run on a wide variety of operating systems.</a:t>
            </a:r>
          </a:p>
          <a:p>
            <a:r>
              <a:rPr lang="en-US" dirty="0">
                <a:solidFill>
                  <a:schemeClr val="tx1"/>
                </a:solidFill>
              </a:rPr>
              <a:t>Event-driven architecture </a:t>
            </a:r>
          </a:p>
          <a:p>
            <a:r>
              <a:rPr lang="en-US" dirty="0">
                <a:solidFill>
                  <a:schemeClr val="tx1"/>
                </a:solidFill>
              </a:rPr>
              <a:t>Non-blocking </a:t>
            </a:r>
            <a:r>
              <a:rPr lang="en-US" dirty="0" err="1">
                <a:solidFill>
                  <a:schemeClr val="tx1"/>
                </a:solidFill>
              </a:rPr>
              <a:t>Input/Output</a:t>
            </a:r>
            <a:r>
              <a:rPr lang="en-US" dirty="0">
                <a:solidFill>
                  <a:schemeClr val="tx1"/>
                </a:solidFill>
              </a:rPr>
              <a:t> API</a:t>
            </a:r>
          </a:p>
          <a:p>
            <a:r>
              <a:rPr lang="en-US" dirty="0">
                <a:solidFill>
                  <a:schemeClr val="tx1"/>
                </a:solidFill>
              </a:rPr>
              <a:t>Real-time 2-way communication between client and server</a:t>
            </a:r>
          </a:p>
          <a:p>
            <a:r>
              <a:rPr lang="en-US" dirty="0">
                <a:solidFill>
                  <a:schemeClr val="tx1"/>
                </a:solidFill>
              </a:rPr>
              <a:t>Easily communicate with database</a:t>
            </a:r>
          </a:p>
          <a:p>
            <a:r>
              <a:rPr lang="en-US" dirty="0">
                <a:solidFill>
                  <a:schemeClr val="tx1"/>
                </a:solidFill>
              </a:rPr>
              <a:t>Read, delete and update files</a:t>
            </a:r>
          </a:p>
          <a:p>
            <a:r>
              <a:rPr lang="en-US" dirty="0">
                <a:solidFill>
                  <a:schemeClr val="tx1"/>
                </a:solidFill>
              </a:rPr>
              <a:t>Written in C++</a:t>
            </a:r>
          </a:p>
          <a:p>
            <a:r>
              <a:rPr lang="en-US" dirty="0">
                <a:solidFill>
                  <a:schemeClr val="tx1"/>
                </a:solidFill>
              </a:rPr>
              <a:t>V8 Engine converts our JS into machine code.</a:t>
            </a:r>
          </a:p>
          <a:p>
            <a:endParaRPr lang="en-US" dirty="0"/>
          </a:p>
          <a:p>
            <a:endParaRPr lang="en-US" dirty="0"/>
          </a:p>
        </p:txBody>
      </p:sp>
    </p:spTree>
    <p:extLst>
      <p:ext uri="{BB962C8B-B14F-4D97-AF65-F5344CB8AC3E}">
        <p14:creationId xmlns:p14="http://schemas.microsoft.com/office/powerpoint/2010/main" val="726344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3">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3">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p:tgtEl>
                                          <p:spTgt spid="3">
                                            <p:txEl>
                                              <p:pRg st="7" end="7"/>
                                            </p:txEl>
                                          </p:spTgt>
                                        </p:tgtEl>
                                        <p:attrNameLst>
                                          <p:attrName>ppt_y</p:attrName>
                                        </p:attrNameLst>
                                      </p:cBhvr>
                                      <p:tavLst>
                                        <p:tav tm="0">
                                          <p:val>
                                            <p:strVal val="#ppt_y+#ppt_h*1.125000"/>
                                          </p:val>
                                        </p:tav>
                                        <p:tav tm="100000">
                                          <p:val>
                                            <p:strVal val="#ppt_y"/>
                                          </p:val>
                                        </p:tav>
                                      </p:tavLst>
                                    </p:anim>
                                    <p:animEffect transition="in" filter="wipe(up)">
                                      <p:cBhvr>
                                        <p:cTn id="50" dur="500"/>
                                        <p:tgtEl>
                                          <p:spTgt spid="3">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grpId="0"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p:tgtEl>
                                          <p:spTgt spid="3">
                                            <p:txEl>
                                              <p:pRg st="8" end="8"/>
                                            </p:txEl>
                                          </p:spTgt>
                                        </p:tgtEl>
                                        <p:attrNameLst>
                                          <p:attrName>ppt_y</p:attrName>
                                        </p:attrNameLst>
                                      </p:cBhvr>
                                      <p:tavLst>
                                        <p:tav tm="0">
                                          <p:val>
                                            <p:strVal val="#ppt_y+#ppt_h*1.125000"/>
                                          </p:val>
                                        </p:tav>
                                        <p:tav tm="100000">
                                          <p:val>
                                            <p:strVal val="#ppt_y"/>
                                          </p:val>
                                        </p:tav>
                                      </p:tavLst>
                                    </p:anim>
                                    <p:animEffect transition="in" filter="wipe(up)">
                                      <p:cBhvr>
                                        <p:cTn id="56" dur="500"/>
                                        <p:tgtEl>
                                          <p:spTgt spid="3">
                                            <p:txEl>
                                              <p:pRg st="8" end="8"/>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2" presetClass="entr" presetSubtype="4" fill="hold" grpId="0"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p:tgtEl>
                                          <p:spTgt spid="3">
                                            <p:txEl>
                                              <p:pRg st="9" end="9"/>
                                            </p:txEl>
                                          </p:spTgt>
                                        </p:tgtEl>
                                        <p:attrNameLst>
                                          <p:attrName>ppt_y</p:attrName>
                                        </p:attrNameLst>
                                      </p:cBhvr>
                                      <p:tavLst>
                                        <p:tav tm="0">
                                          <p:val>
                                            <p:strVal val="#ppt_y+#ppt_h*1.125000"/>
                                          </p:val>
                                        </p:tav>
                                        <p:tav tm="100000">
                                          <p:val>
                                            <p:strVal val="#ppt_y"/>
                                          </p:val>
                                        </p:tav>
                                      </p:tavLst>
                                    </p:anim>
                                    <p:animEffect transition="in" filter="wipe(up)">
                                      <p:cBhvr>
                                        <p:cTn id="62" dur="500"/>
                                        <p:tgtEl>
                                          <p:spTgt spid="3">
                                            <p:txEl>
                                              <p:pRg st="9" end="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2" presetClass="entr" presetSubtype="4" fill="hold" grpId="0" nodeType="clickEffect">
                                  <p:stCondLst>
                                    <p:cond delay="0"/>
                                  </p:stCondLst>
                                  <p:childTnLst>
                                    <p:set>
                                      <p:cBhvr>
                                        <p:cTn id="66" dur="1" fill="hold">
                                          <p:stCondLst>
                                            <p:cond delay="0"/>
                                          </p:stCondLst>
                                        </p:cTn>
                                        <p:tgtEl>
                                          <p:spTgt spid="3">
                                            <p:txEl>
                                              <p:pRg st="10" end="10"/>
                                            </p:txEl>
                                          </p:spTgt>
                                        </p:tgtEl>
                                        <p:attrNameLst>
                                          <p:attrName>style.visibility</p:attrName>
                                        </p:attrNameLst>
                                      </p:cBhvr>
                                      <p:to>
                                        <p:strVal val="visible"/>
                                      </p:to>
                                    </p:set>
                                    <p:anim calcmode="lin" valueType="num">
                                      <p:cBhvr additive="base">
                                        <p:cTn id="67" dur="500"/>
                                        <p:tgtEl>
                                          <p:spTgt spid="3">
                                            <p:txEl>
                                              <p:pRg st="10" end="10"/>
                                            </p:txEl>
                                          </p:spTgt>
                                        </p:tgtEl>
                                        <p:attrNameLst>
                                          <p:attrName>ppt_y</p:attrName>
                                        </p:attrNameLst>
                                      </p:cBhvr>
                                      <p:tavLst>
                                        <p:tav tm="0">
                                          <p:val>
                                            <p:strVal val="#ppt_y+#ppt_h*1.125000"/>
                                          </p:val>
                                        </p:tav>
                                        <p:tav tm="100000">
                                          <p:val>
                                            <p:strVal val="#ppt_y"/>
                                          </p:val>
                                        </p:tav>
                                      </p:tavLst>
                                    </p:anim>
                                    <p:animEffect transition="in" filter="wipe(up)">
                                      <p:cBhvr>
                                        <p:cTn id="68" dur="500"/>
                                        <p:tgtEl>
                                          <p:spTgt spid="3">
                                            <p:txEl>
                                              <p:pRg st="10" end="10"/>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2" presetClass="entr" presetSubtype="4" fill="hold" grpId="0" nodeType="clickEffect">
                                  <p:stCondLst>
                                    <p:cond delay="0"/>
                                  </p:stCondLst>
                                  <p:childTnLst>
                                    <p:set>
                                      <p:cBhvr>
                                        <p:cTn id="72" dur="1" fill="hold">
                                          <p:stCondLst>
                                            <p:cond delay="0"/>
                                          </p:stCondLst>
                                        </p:cTn>
                                        <p:tgtEl>
                                          <p:spTgt spid="3">
                                            <p:txEl>
                                              <p:pRg st="11" end="11"/>
                                            </p:txEl>
                                          </p:spTgt>
                                        </p:tgtEl>
                                        <p:attrNameLst>
                                          <p:attrName>style.visibility</p:attrName>
                                        </p:attrNameLst>
                                      </p:cBhvr>
                                      <p:to>
                                        <p:strVal val="visible"/>
                                      </p:to>
                                    </p:set>
                                    <p:anim calcmode="lin" valueType="num">
                                      <p:cBhvr additive="base">
                                        <p:cTn id="73" dur="500"/>
                                        <p:tgtEl>
                                          <p:spTgt spid="3">
                                            <p:txEl>
                                              <p:pRg st="11" end="11"/>
                                            </p:txEl>
                                          </p:spTgt>
                                        </p:tgtEl>
                                        <p:attrNameLst>
                                          <p:attrName>ppt_y</p:attrName>
                                        </p:attrNameLst>
                                      </p:cBhvr>
                                      <p:tavLst>
                                        <p:tav tm="0">
                                          <p:val>
                                            <p:strVal val="#ppt_y+#ppt_h*1.125000"/>
                                          </p:val>
                                        </p:tav>
                                        <p:tav tm="100000">
                                          <p:val>
                                            <p:strVal val="#ppt_y"/>
                                          </p:val>
                                        </p:tav>
                                      </p:tavLst>
                                    </p:anim>
                                    <p:animEffect transition="in" filter="wipe(up)">
                                      <p:cBhvr>
                                        <p:cTn id="74"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2555776" y="2708920"/>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Introduction to typescript</a:t>
            </a:r>
          </a:p>
        </p:txBody>
      </p:sp>
    </p:spTree>
    <p:extLst>
      <p:ext uri="{BB962C8B-B14F-4D97-AF65-F5344CB8AC3E}">
        <p14:creationId xmlns:p14="http://schemas.microsoft.com/office/powerpoint/2010/main" val="314251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323528" y="338262"/>
            <a:ext cx="7632848"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dirty="0"/>
              <a:t>Introduction - Typescript</a:t>
            </a:r>
          </a:p>
        </p:txBody>
      </p:sp>
      <p:sp>
        <p:nvSpPr>
          <p:cNvPr id="10" name="Content Placeholder 2"/>
          <p:cNvSpPr>
            <a:spLocks noGrp="1"/>
          </p:cNvSpPr>
          <p:nvPr>
            <p:ph sz="quarter" idx="1"/>
          </p:nvPr>
        </p:nvSpPr>
        <p:spPr>
          <a:xfrm>
            <a:off x="233363" y="1112838"/>
            <a:ext cx="8587109" cy="5052466"/>
          </a:xfrm>
        </p:spPr>
        <p:txBody>
          <a:bodyPr>
            <a:normAutofit/>
          </a:bodyPr>
          <a:lstStyle/>
          <a:p>
            <a:r>
              <a:rPr lang="en-US" dirty="0"/>
              <a:t>First of its kind Object Oriented Language for the front-end web application development. </a:t>
            </a:r>
          </a:p>
          <a:p>
            <a:r>
              <a:rPr lang="en-US" dirty="0"/>
              <a:t>Evolved from JavaScript, and much more powerful than that.</a:t>
            </a:r>
          </a:p>
          <a:p>
            <a:r>
              <a:rPr lang="en-US" dirty="0"/>
              <a:t>Requires to be compiled into JavaScript to be usable by most of the world.</a:t>
            </a:r>
          </a:p>
          <a:p>
            <a:r>
              <a:rPr lang="en-US" dirty="0"/>
              <a:t>Developed and maintained by Microsoft. </a:t>
            </a:r>
          </a:p>
          <a:p>
            <a:r>
              <a:rPr lang="en-US" dirty="0"/>
              <a:t>Helps to create big and complex JavaScript applications - number of runtime bugs and error are handled well in advance. </a:t>
            </a:r>
          </a:p>
          <a:p>
            <a:r>
              <a:rPr lang="en-US" dirty="0"/>
              <a:t>JavaScript is not type safe but TypeScript overcomes that weakness by introducing the typing to the platform. </a:t>
            </a:r>
          </a:p>
          <a:p>
            <a:pPr marL="0" indent="0">
              <a:buNone/>
            </a:pPr>
            <a:endParaRPr lang="en-US" sz="1800" dirty="0"/>
          </a:p>
        </p:txBody>
      </p:sp>
    </p:spTree>
    <p:extLst>
      <p:ext uri="{BB962C8B-B14F-4D97-AF65-F5344CB8AC3E}">
        <p14:creationId xmlns:p14="http://schemas.microsoft.com/office/powerpoint/2010/main" val="1804650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323528" y="260648"/>
            <a:ext cx="7474024" cy="706090"/>
          </a:xfrm>
        </p:spPr>
        <p:txBody>
          <a:bodyPr/>
          <a:lstStyle/>
          <a:p>
            <a:r>
              <a:rPr lang="en-US" dirty="0"/>
              <a:t>Why Typescript</a:t>
            </a:r>
          </a:p>
        </p:txBody>
      </p:sp>
      <p:sp>
        <p:nvSpPr>
          <p:cNvPr id="7" name="Content Placeholder 2"/>
          <p:cNvSpPr>
            <a:spLocks noGrp="1"/>
          </p:cNvSpPr>
          <p:nvPr>
            <p:ph sz="quarter" idx="1"/>
          </p:nvPr>
        </p:nvSpPr>
        <p:spPr>
          <a:xfrm>
            <a:off x="539552" y="966738"/>
            <a:ext cx="8064896" cy="5414590"/>
          </a:xfrm>
        </p:spPr>
        <p:txBody>
          <a:bodyPr/>
          <a:lstStyle/>
          <a:p>
            <a:r>
              <a:rPr lang="en-US" sz="2000" b="1" dirty="0"/>
              <a:t>The </a:t>
            </a:r>
            <a:r>
              <a:rPr lang="en-US" sz="2000" b="1" dirty="0" err="1"/>
              <a:t>TypeScript</a:t>
            </a:r>
            <a:r>
              <a:rPr lang="en-US" sz="2000" b="1" dirty="0"/>
              <a:t> type system - </a:t>
            </a:r>
            <a:r>
              <a:rPr lang="en-US" sz="2000" dirty="0"/>
              <a:t>Types have proven ability to enhance code quality and understandability.</a:t>
            </a:r>
          </a:p>
          <a:p>
            <a:r>
              <a:rPr lang="en-US" sz="2000" b="1" dirty="0"/>
              <a:t>Your JavaScript is </a:t>
            </a:r>
            <a:r>
              <a:rPr lang="en-US" sz="2000" b="1" dirty="0" err="1"/>
              <a:t>TypeScript</a:t>
            </a:r>
            <a:r>
              <a:rPr lang="en-US" sz="2000" b="1" dirty="0"/>
              <a:t> - </a:t>
            </a:r>
            <a:r>
              <a:rPr lang="en-US" sz="2000" dirty="0"/>
              <a:t>Your JavaScript code .</a:t>
            </a:r>
            <a:r>
              <a:rPr lang="en-US" sz="2000" dirty="0" err="1"/>
              <a:t>js</a:t>
            </a:r>
            <a:r>
              <a:rPr lang="en-US" sz="2000" dirty="0"/>
              <a:t> file can be renamed to a .</a:t>
            </a:r>
            <a:r>
              <a:rPr lang="en-US" sz="2000" dirty="0" err="1"/>
              <a:t>ts</a:t>
            </a:r>
            <a:r>
              <a:rPr lang="en-US" sz="2000" dirty="0"/>
              <a:t> file and </a:t>
            </a:r>
            <a:r>
              <a:rPr lang="en-US" sz="2000" dirty="0" err="1"/>
              <a:t>TypeScript</a:t>
            </a:r>
            <a:r>
              <a:rPr lang="en-US" sz="2000" dirty="0"/>
              <a:t> will still give you back valid .</a:t>
            </a:r>
            <a:r>
              <a:rPr lang="en-US" sz="2000" dirty="0" err="1"/>
              <a:t>js</a:t>
            </a:r>
            <a:endParaRPr lang="en-US" sz="2000" dirty="0"/>
          </a:p>
          <a:p>
            <a:r>
              <a:rPr lang="en-US" sz="2000" b="1" dirty="0"/>
              <a:t>Types can be Implicit  </a:t>
            </a:r>
          </a:p>
          <a:p>
            <a:r>
              <a:rPr lang="en-US" sz="2000" b="1" dirty="0"/>
              <a:t>Types can be Explicit - </a:t>
            </a:r>
            <a:r>
              <a:rPr lang="en-US" sz="2000" dirty="0" err="1"/>
              <a:t>TypeScript</a:t>
            </a:r>
            <a:r>
              <a:rPr lang="en-US" sz="2000" dirty="0"/>
              <a:t> uses postfix type annotations</a:t>
            </a:r>
          </a:p>
          <a:p>
            <a:r>
              <a:rPr lang="en-US" sz="2000" b="1" dirty="0"/>
              <a:t>Types are structural </a:t>
            </a:r>
          </a:p>
          <a:p>
            <a:r>
              <a:rPr lang="en-US" sz="2000" b="1" dirty="0"/>
              <a:t>Type errors do not prevent JavaScript emit</a:t>
            </a:r>
          </a:p>
          <a:p>
            <a:endParaRPr lang="en-US" sz="2000" dirty="0"/>
          </a:p>
        </p:txBody>
      </p:sp>
    </p:spTree>
    <p:extLst>
      <p:ext uri="{BB962C8B-B14F-4D97-AF65-F5344CB8AC3E}">
        <p14:creationId xmlns:p14="http://schemas.microsoft.com/office/powerpoint/2010/main" val="2266904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2555776" y="2708920"/>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Installation </a:t>
            </a:r>
          </a:p>
        </p:txBody>
      </p:sp>
    </p:spTree>
    <p:extLst>
      <p:ext uri="{BB962C8B-B14F-4D97-AF65-F5344CB8AC3E}">
        <p14:creationId xmlns:p14="http://schemas.microsoft.com/office/powerpoint/2010/main" val="791437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244534" y="260648"/>
            <a:ext cx="7632848"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dirty="0"/>
              <a:t>Invention- Angular2</a:t>
            </a:r>
          </a:p>
        </p:txBody>
      </p:sp>
      <p:sp>
        <p:nvSpPr>
          <p:cNvPr id="10" name="Content Placeholder 2"/>
          <p:cNvSpPr>
            <a:spLocks noGrp="1"/>
          </p:cNvSpPr>
          <p:nvPr>
            <p:ph sz="quarter" idx="1"/>
          </p:nvPr>
        </p:nvSpPr>
        <p:spPr>
          <a:xfrm>
            <a:off x="244534" y="975122"/>
            <a:ext cx="8575939" cy="5622230"/>
          </a:xfrm>
        </p:spPr>
        <p:txBody>
          <a:bodyPr>
            <a:normAutofit/>
          </a:bodyPr>
          <a:lstStyle/>
          <a:p>
            <a:r>
              <a:rPr lang="en-US" dirty="0"/>
              <a:t>Google’s massively popular MV* framework</a:t>
            </a:r>
          </a:p>
          <a:p>
            <a:r>
              <a:rPr lang="en-US" dirty="0"/>
              <a:t>Complicated frontend web or mobile apps, powerful templates to fast rendering, data management, HTTP services, form handling, and so much more.</a:t>
            </a:r>
          </a:p>
          <a:p>
            <a:r>
              <a:rPr lang="en-US" dirty="0"/>
              <a:t>Takes advantage of all the advances happened since </a:t>
            </a:r>
            <a:r>
              <a:rPr lang="en-US" dirty="0" err="1"/>
              <a:t>angularJS</a:t>
            </a:r>
            <a:r>
              <a:rPr lang="en-US" dirty="0"/>
              <a:t>, embraces web standards and does away with a lot of constructs that are now native to JavaScript such as modules, classes or decorators</a:t>
            </a:r>
          </a:p>
          <a:p>
            <a:r>
              <a:rPr lang="en-US" dirty="0"/>
              <a:t>Based on new JavaScript standards and best practices</a:t>
            </a:r>
          </a:p>
        </p:txBody>
      </p:sp>
    </p:spTree>
    <p:extLst>
      <p:ext uri="{BB962C8B-B14F-4D97-AF65-F5344CB8AC3E}">
        <p14:creationId xmlns:p14="http://schemas.microsoft.com/office/powerpoint/2010/main" val="2102695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51520" y="188640"/>
            <a:ext cx="7258000" cy="706090"/>
          </a:xfrm>
        </p:spPr>
        <p:txBody>
          <a:bodyPr/>
          <a:lstStyle/>
          <a:p>
            <a:r>
              <a:rPr lang="en-US" dirty="0"/>
              <a:t>Installation - https://</a:t>
            </a:r>
            <a:r>
              <a:rPr lang="en-US" dirty="0" err="1"/>
              <a:t>cli.angular.io</a:t>
            </a:r>
            <a:endParaRPr lang="en-US" dirty="0"/>
          </a:p>
        </p:txBody>
      </p:sp>
      <p:sp>
        <p:nvSpPr>
          <p:cNvPr id="9" name="Content Placeholder 2"/>
          <p:cNvSpPr>
            <a:spLocks noGrp="1"/>
          </p:cNvSpPr>
          <p:nvPr>
            <p:ph sz="quarter" idx="1"/>
          </p:nvPr>
        </p:nvSpPr>
        <p:spPr>
          <a:xfrm>
            <a:off x="611560" y="836712"/>
            <a:ext cx="7848872" cy="5616624"/>
          </a:xfrm>
        </p:spPr>
        <p:txBody>
          <a:bodyPr/>
          <a:lstStyle/>
          <a:p>
            <a:r>
              <a:rPr lang="en-US" dirty="0"/>
              <a:t>Install </a:t>
            </a:r>
            <a:r>
              <a:rPr lang="en-US" dirty="0" err="1"/>
              <a:t>node.js</a:t>
            </a:r>
            <a:r>
              <a:rPr lang="en-US" dirty="0"/>
              <a:t> from </a:t>
            </a:r>
            <a:r>
              <a:rPr lang="en-US" dirty="0">
                <a:hlinkClick r:id="rId3"/>
              </a:rPr>
              <a:t>https://nodejs.org/en/</a:t>
            </a:r>
            <a:r>
              <a:rPr lang="en-US" dirty="0"/>
              <a:t> </a:t>
            </a:r>
          </a:p>
          <a:p>
            <a:pPr lvl="1"/>
            <a:r>
              <a:rPr lang="en-US" sz="1800" dirty="0"/>
              <a:t>Check if node installed by typing node –v and </a:t>
            </a:r>
            <a:r>
              <a:rPr lang="en-US" sz="1800" dirty="0" err="1"/>
              <a:t>npm</a:t>
            </a:r>
            <a:r>
              <a:rPr lang="en-US" sz="1800" dirty="0"/>
              <a:t> -v on command prompt</a:t>
            </a:r>
          </a:p>
          <a:p>
            <a:r>
              <a:rPr lang="en-US" dirty="0"/>
              <a:t>Installing the Angular CLI using </a:t>
            </a:r>
            <a:r>
              <a:rPr lang="en-US" dirty="0" err="1"/>
              <a:t>npm</a:t>
            </a:r>
            <a:r>
              <a:rPr lang="en-US" dirty="0"/>
              <a:t> ( </a:t>
            </a:r>
            <a:br>
              <a:rPr lang="en-US" dirty="0"/>
            </a:br>
            <a:r>
              <a:rPr lang="en-US" dirty="0"/>
              <a:t>	&gt; </a:t>
            </a:r>
            <a:r>
              <a:rPr lang="en-US" dirty="0" err="1"/>
              <a:t>npm</a:t>
            </a:r>
            <a:r>
              <a:rPr lang="en-US" dirty="0"/>
              <a:t> install -g @angular/cli	</a:t>
            </a:r>
            <a:br>
              <a:rPr lang="en-US" dirty="0"/>
            </a:br>
            <a:r>
              <a:rPr lang="en-US" dirty="0"/>
              <a:t>	&gt; </a:t>
            </a:r>
            <a:r>
              <a:rPr lang="en-US"/>
              <a:t>ng version </a:t>
            </a:r>
            <a:r>
              <a:rPr lang="en-US" dirty="0"/>
              <a:t>[to test if angular installed ]</a:t>
            </a:r>
          </a:p>
          <a:p>
            <a:r>
              <a:rPr lang="en-US" dirty="0"/>
              <a:t>Select editor of your choice to start creating angular apps</a:t>
            </a:r>
          </a:p>
          <a:p>
            <a:r>
              <a:rPr lang="en-US" dirty="0"/>
              <a:t>We will be using </a:t>
            </a:r>
            <a:r>
              <a:rPr lang="en-US" dirty="0" err="1"/>
              <a:t>VSCode</a:t>
            </a:r>
            <a:r>
              <a:rPr lang="en-US" dirty="0"/>
              <a:t> </a:t>
            </a:r>
          </a:p>
          <a:p>
            <a:r>
              <a:rPr lang="en-US" dirty="0"/>
              <a:t>Download from : </a:t>
            </a:r>
            <a:r>
              <a:rPr lang="en-US" dirty="0">
                <a:hlinkClick r:id="rId4"/>
              </a:rPr>
              <a:t>https://code.visualstudio.com</a:t>
            </a:r>
            <a:r>
              <a:rPr lang="en-US" dirty="0"/>
              <a:t> </a:t>
            </a:r>
          </a:p>
        </p:txBody>
      </p:sp>
    </p:spTree>
    <p:extLst>
      <p:ext uri="{BB962C8B-B14F-4D97-AF65-F5344CB8AC3E}">
        <p14:creationId xmlns:p14="http://schemas.microsoft.com/office/powerpoint/2010/main" val="426551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2555776" y="2708920"/>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A simple Demo</a:t>
            </a:r>
          </a:p>
        </p:txBody>
      </p:sp>
    </p:spTree>
    <p:extLst>
      <p:ext uri="{BB962C8B-B14F-4D97-AF65-F5344CB8AC3E}">
        <p14:creationId xmlns:p14="http://schemas.microsoft.com/office/powerpoint/2010/main" val="4058546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323528" y="338262"/>
            <a:ext cx="7632848"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dirty="0"/>
              <a:t>Angular2 Building Blocks</a:t>
            </a:r>
          </a:p>
        </p:txBody>
      </p:sp>
      <p:sp>
        <p:nvSpPr>
          <p:cNvPr id="10" name="Content Placeholder 2"/>
          <p:cNvSpPr>
            <a:spLocks noGrp="1"/>
          </p:cNvSpPr>
          <p:nvPr>
            <p:ph sz="quarter" idx="1"/>
          </p:nvPr>
        </p:nvSpPr>
        <p:spPr>
          <a:xfrm>
            <a:off x="233363" y="1112838"/>
            <a:ext cx="8587109" cy="5052466"/>
          </a:xfrm>
        </p:spPr>
        <p:txBody>
          <a:bodyPr>
            <a:normAutofit fontScale="92500"/>
          </a:bodyPr>
          <a:lstStyle/>
          <a:p>
            <a:r>
              <a:rPr lang="en-US" b="1" dirty="0"/>
              <a:t>Modules</a:t>
            </a:r>
            <a:br>
              <a:rPr lang="en-US" b="1" dirty="0"/>
            </a:br>
            <a:r>
              <a:rPr lang="en-US" dirty="0"/>
              <a:t>A mechanism to group components, directives, pipes and services that are related, in such a way that can be combined with other modules to create an application.</a:t>
            </a:r>
            <a:br>
              <a:rPr lang="en-US" dirty="0"/>
            </a:br>
            <a:r>
              <a:rPr lang="en-US" dirty="0"/>
              <a:t>Every application has a root module [</a:t>
            </a:r>
            <a:r>
              <a:rPr lang="en-US" dirty="0" err="1"/>
              <a:t>AppModule</a:t>
            </a:r>
            <a:r>
              <a:rPr lang="en-US" dirty="0"/>
              <a:t>]</a:t>
            </a:r>
            <a:endParaRPr lang="en-US" b="1" dirty="0"/>
          </a:p>
          <a:p>
            <a:r>
              <a:rPr lang="en-US" b="1" dirty="0"/>
              <a:t>Component</a:t>
            </a:r>
            <a:r>
              <a:rPr lang="en-US" dirty="0"/>
              <a:t> </a:t>
            </a:r>
            <a:br>
              <a:rPr lang="en-US" dirty="0"/>
            </a:br>
            <a:r>
              <a:rPr lang="en-US" dirty="0"/>
              <a:t>Completely decoupled with DOM. Represents UI in angular application and consists of html template (View), data, logic behind view. They can have other components</a:t>
            </a:r>
          </a:p>
          <a:p>
            <a:r>
              <a:rPr lang="en-US" sz="1800" b="1" dirty="0"/>
              <a:t>Directives</a:t>
            </a:r>
            <a:br>
              <a:rPr lang="en-US" sz="1800" dirty="0"/>
            </a:br>
            <a:r>
              <a:rPr lang="en-US" sz="1800" dirty="0"/>
              <a:t>Modify DOM elements and/or extend their behavior. They don</a:t>
            </a:r>
            <a:r>
              <a:rPr lang="uk-UA" sz="1800" dirty="0"/>
              <a:t>’</a:t>
            </a:r>
            <a:r>
              <a:rPr lang="en-US" sz="1800" dirty="0"/>
              <a:t>t have template or HTML element. Just used to add behavior to existing element.</a:t>
            </a:r>
            <a:br>
              <a:rPr lang="en-US" sz="1800" dirty="0"/>
            </a:br>
            <a:r>
              <a:rPr lang="en-US" sz="1800" dirty="0"/>
              <a:t>E.g. : grow textbox size on focus.</a:t>
            </a:r>
          </a:p>
          <a:p>
            <a:r>
              <a:rPr lang="en-US" dirty="0"/>
              <a:t>&lt;h1 style=‘ ’&gt;&lt;/h1&gt;</a:t>
            </a:r>
            <a:endParaRPr lang="en-US" sz="1800" dirty="0"/>
          </a:p>
          <a:p>
            <a:r>
              <a:rPr lang="en-US" b="1" dirty="0"/>
              <a:t>Services</a:t>
            </a:r>
            <a:br>
              <a:rPr lang="en-US" dirty="0"/>
            </a:br>
            <a:r>
              <a:rPr lang="en-US" dirty="0"/>
              <a:t>Application might need to communicate with backend server API to fetch or save data. These logic are not related to views and hence are delegated to services. They are plain classes that encapsulates non-UI logic like : data access, logging, configuration etc.</a:t>
            </a:r>
          </a:p>
          <a:p>
            <a:r>
              <a:rPr lang="en-US" b="1" dirty="0"/>
              <a:t>Routers</a:t>
            </a:r>
            <a:br>
              <a:rPr lang="en-US" dirty="0"/>
            </a:br>
            <a:r>
              <a:rPr lang="en-US" dirty="0"/>
              <a:t>They are used for navigation within the application</a:t>
            </a:r>
            <a:endParaRPr lang="en-US" sz="1800" dirty="0"/>
          </a:p>
        </p:txBody>
      </p:sp>
    </p:spTree>
    <p:extLst>
      <p:ext uri="{BB962C8B-B14F-4D97-AF65-F5344CB8AC3E}">
        <p14:creationId xmlns:p14="http://schemas.microsoft.com/office/powerpoint/2010/main" val="121978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Any Question ?</a:t>
            </a:r>
            <a:endParaRPr lang="en-IN" dirty="0"/>
          </a:p>
        </p:txBody>
      </p:sp>
      <p:pic>
        <p:nvPicPr>
          <p:cNvPr id="1026" name="Picture 2" descr="C:\Users\anurags\Desktop\index.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1802" y="1516063"/>
            <a:ext cx="3958998" cy="3941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4740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14860" y="3162300"/>
            <a:ext cx="3914280" cy="533400"/>
          </a:xfrm>
        </p:spPr>
        <p:txBody>
          <a:bodyPr/>
          <a:lstStyle/>
          <a:p>
            <a:r>
              <a:rPr lang="en-US" dirty="0"/>
              <a:t>Thank you !</a:t>
            </a:r>
            <a:br>
              <a:rPr lang="en-US" dirty="0"/>
            </a:br>
            <a:br>
              <a:rPr lang="en-US"/>
            </a:br>
            <a:endParaRPr lang="en-IN" dirty="0"/>
          </a:p>
        </p:txBody>
      </p:sp>
    </p:spTree>
    <p:extLst>
      <p:ext uri="{BB962C8B-B14F-4D97-AF65-F5344CB8AC3E}">
        <p14:creationId xmlns:p14="http://schemas.microsoft.com/office/powerpoint/2010/main" val="1146198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CF6ABC4-FD9C-B247-A8DF-1BDAE541CC41}"/>
              </a:ext>
            </a:extLst>
          </p:cNvPr>
          <p:cNvPicPr>
            <a:picLocks noChangeAspect="1"/>
          </p:cNvPicPr>
          <p:nvPr/>
        </p:nvPicPr>
        <p:blipFill>
          <a:blip r:embed="rId3"/>
          <a:stretch>
            <a:fillRect/>
          </a:stretch>
        </p:blipFill>
        <p:spPr>
          <a:xfrm>
            <a:off x="539552" y="188640"/>
            <a:ext cx="7762463" cy="5544616"/>
          </a:xfrm>
          <a:prstGeom prst="rect">
            <a:avLst/>
          </a:prstGeom>
        </p:spPr>
      </p:pic>
    </p:spTree>
    <p:extLst>
      <p:ext uri="{BB962C8B-B14F-4D97-AF65-F5344CB8AC3E}">
        <p14:creationId xmlns:p14="http://schemas.microsoft.com/office/powerpoint/2010/main" val="1728126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bwMode="auto">
          <a:xfrm>
            <a:off x="2555776" y="2708920"/>
            <a:ext cx="4536504" cy="71447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600" b="1" kern="1200" baseline="0">
                <a:solidFill>
                  <a:schemeClr val="tx1"/>
                </a:solidFill>
                <a:effectLst>
                  <a:outerShdw blurRad="38100" dist="38100" dir="2700000" algn="tl">
                    <a:srgbClr val="000000">
                      <a:alpha val="43137"/>
                    </a:srgbClr>
                  </a:outerShdw>
                </a:effectLst>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n-US" sz="3200" dirty="0"/>
              <a:t>Companies Using Angular</a:t>
            </a:r>
          </a:p>
        </p:txBody>
      </p:sp>
    </p:spTree>
    <p:extLst>
      <p:ext uri="{BB962C8B-B14F-4D97-AF65-F5344CB8AC3E}">
        <p14:creationId xmlns:p14="http://schemas.microsoft.com/office/powerpoint/2010/main" val="1017823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F0FEE64-C061-BD4F-A7D1-2B0375C46EEA}"/>
              </a:ext>
            </a:extLst>
          </p:cNvPr>
          <p:cNvPicPr>
            <a:picLocks noChangeAspect="1"/>
          </p:cNvPicPr>
          <p:nvPr/>
        </p:nvPicPr>
        <p:blipFill>
          <a:blip r:embed="rId3"/>
          <a:stretch>
            <a:fillRect/>
          </a:stretch>
        </p:blipFill>
        <p:spPr>
          <a:xfrm>
            <a:off x="611560" y="188640"/>
            <a:ext cx="6336704" cy="3059723"/>
          </a:xfrm>
          <a:prstGeom prst="rect">
            <a:avLst/>
          </a:prstGeom>
        </p:spPr>
      </p:pic>
      <p:pic>
        <p:nvPicPr>
          <p:cNvPr id="3" name="Picture 2">
            <a:extLst>
              <a:ext uri="{FF2B5EF4-FFF2-40B4-BE49-F238E27FC236}">
                <a16:creationId xmlns:a16="http://schemas.microsoft.com/office/drawing/2014/main" id="{BDA8DE25-46D6-E346-81FA-9119FAC872FE}"/>
              </a:ext>
            </a:extLst>
          </p:cNvPr>
          <p:cNvPicPr>
            <a:picLocks noChangeAspect="1"/>
          </p:cNvPicPr>
          <p:nvPr/>
        </p:nvPicPr>
        <p:blipFill>
          <a:blip r:embed="rId4"/>
          <a:stretch>
            <a:fillRect/>
          </a:stretch>
        </p:blipFill>
        <p:spPr>
          <a:xfrm>
            <a:off x="2051720" y="3248363"/>
            <a:ext cx="6480720" cy="3129262"/>
          </a:xfrm>
          <a:prstGeom prst="rect">
            <a:avLst/>
          </a:prstGeom>
        </p:spPr>
      </p:pic>
    </p:spTree>
    <p:extLst>
      <p:ext uri="{BB962C8B-B14F-4D97-AF65-F5344CB8AC3E}">
        <p14:creationId xmlns:p14="http://schemas.microsoft.com/office/powerpoint/2010/main" val="2849527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3C7E2F-4B3B-B54E-B278-BAD29CDCFD1C}"/>
              </a:ext>
            </a:extLst>
          </p:cNvPr>
          <p:cNvPicPr>
            <a:picLocks noChangeAspect="1"/>
          </p:cNvPicPr>
          <p:nvPr/>
        </p:nvPicPr>
        <p:blipFill>
          <a:blip r:embed="rId3"/>
          <a:stretch>
            <a:fillRect/>
          </a:stretch>
        </p:blipFill>
        <p:spPr>
          <a:xfrm>
            <a:off x="683568" y="332656"/>
            <a:ext cx="6192688" cy="2990184"/>
          </a:xfrm>
          <a:prstGeom prst="rect">
            <a:avLst/>
          </a:prstGeom>
        </p:spPr>
      </p:pic>
      <p:pic>
        <p:nvPicPr>
          <p:cNvPr id="4" name="Picture 3">
            <a:extLst>
              <a:ext uri="{FF2B5EF4-FFF2-40B4-BE49-F238E27FC236}">
                <a16:creationId xmlns:a16="http://schemas.microsoft.com/office/drawing/2014/main" id="{668E90D4-A456-9741-8E3F-E07577EFACFF}"/>
              </a:ext>
            </a:extLst>
          </p:cNvPr>
          <p:cNvPicPr>
            <a:picLocks noChangeAspect="1"/>
          </p:cNvPicPr>
          <p:nvPr/>
        </p:nvPicPr>
        <p:blipFill>
          <a:blip r:embed="rId4"/>
          <a:stretch>
            <a:fillRect/>
          </a:stretch>
        </p:blipFill>
        <p:spPr>
          <a:xfrm>
            <a:off x="688669" y="3645024"/>
            <a:ext cx="6304880" cy="3044356"/>
          </a:xfrm>
          <a:prstGeom prst="rect">
            <a:avLst/>
          </a:prstGeom>
        </p:spPr>
      </p:pic>
    </p:spTree>
    <p:extLst>
      <p:ext uri="{BB962C8B-B14F-4D97-AF65-F5344CB8AC3E}">
        <p14:creationId xmlns:p14="http://schemas.microsoft.com/office/powerpoint/2010/main" val="54246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CT-Mast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3_CT-Mast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CT Training .PPT Template</Template>
  <TotalTime>39946</TotalTime>
  <Words>5084</Words>
  <Application>Microsoft Macintosh PowerPoint</Application>
  <PresentationFormat>On-screen Show (4:3)</PresentationFormat>
  <Paragraphs>511</Paragraphs>
  <Slides>54</Slides>
  <Notes>44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54</vt:i4>
      </vt:variant>
    </vt:vector>
  </HeadingPairs>
  <TitlesOfParts>
    <vt:vector size="63" baseType="lpstr">
      <vt:lpstr>Arial</vt:lpstr>
      <vt:lpstr>Calibri</vt:lpstr>
      <vt:lpstr>Courier New</vt:lpstr>
      <vt:lpstr>Myriad Pro</vt:lpstr>
      <vt:lpstr>Tahoma</vt:lpstr>
      <vt:lpstr>Times New Roman</vt:lpstr>
      <vt:lpstr>Wingdings</vt:lpstr>
      <vt:lpstr>2_CT-Master</vt:lpstr>
      <vt:lpstr>3_CT-Master</vt:lpstr>
      <vt:lpstr>Angular </vt:lpstr>
      <vt:lpstr>The PRE INFO LINK</vt:lpstr>
      <vt:lpstr>Contents</vt:lpstr>
      <vt:lpstr>Shalini Mittal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Browser History</vt:lpstr>
      <vt:lpstr>PowerPoint Presentation</vt:lpstr>
      <vt:lpstr>PowerPoint Presentation</vt:lpstr>
      <vt:lpstr>PowerPoint Presentation</vt:lpstr>
      <vt:lpstr>Hash Based URLs</vt:lpstr>
      <vt:lpstr>HTML5 History API</vt:lpstr>
      <vt:lpstr>PowerPoint Presentation</vt:lpstr>
      <vt:lpstr>Example 2</vt:lpstr>
      <vt:lpstr>Example 2 Contd..  </vt:lpstr>
      <vt:lpstr>PowerPoint Presentation</vt:lpstr>
      <vt:lpstr>Angular 2</vt:lpstr>
      <vt:lpstr>Angular 3</vt:lpstr>
      <vt:lpstr>Angular 4</vt:lpstr>
      <vt:lpstr>Angular 5</vt:lpstr>
      <vt:lpstr>Angular 6</vt:lpstr>
      <vt:lpstr>Angular 6</vt:lpstr>
      <vt:lpstr>Angular 7</vt:lpstr>
      <vt:lpstr>Angular 7</vt:lpstr>
      <vt:lpstr>Angular 8</vt:lpstr>
      <vt:lpstr>Angular 9</vt:lpstr>
      <vt:lpstr>PowerPoint Presentation</vt:lpstr>
      <vt:lpstr>Pre-Requisites</vt:lpstr>
      <vt:lpstr>PowerPoint Presentation</vt:lpstr>
      <vt:lpstr>NodeJS ?</vt:lpstr>
      <vt:lpstr>PowerPoint Presentation</vt:lpstr>
      <vt:lpstr>PowerPoint Presentation</vt:lpstr>
      <vt:lpstr>Why Typescript</vt:lpstr>
      <vt:lpstr>PowerPoint Presentation</vt:lpstr>
      <vt:lpstr>Installation - https://cli.angular.io</vt:lpstr>
      <vt:lpstr>PowerPoint Presentation</vt:lpstr>
      <vt:lpstr>PowerPoint Presentation</vt:lpstr>
      <vt:lpstr>Any Question ?</vt:lpstr>
      <vt:lpstr>Thank you !  </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Document</dc:title>
  <dc:creator>manojj2</dc:creator>
  <cp:lastModifiedBy>Microsoft Office User</cp:lastModifiedBy>
  <cp:revision>1762</cp:revision>
  <dcterms:created xsi:type="dcterms:W3CDTF">2012-01-30T11:39:54Z</dcterms:created>
  <dcterms:modified xsi:type="dcterms:W3CDTF">2021-04-26T04:43:41Z</dcterms:modified>
</cp:coreProperties>
</file>

<file path=docProps/thumbnail.jpeg>
</file>